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diagrams/layout1.xml" ContentType="application/vnd.openxmlformats-officedocument.drawingml.diagramLayout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9"/>
  </p:notesMasterIdLst>
  <p:sldIdLst>
    <p:sldId id="256" r:id="rId2"/>
    <p:sldId id="257" r:id="rId3"/>
    <p:sldId id="259" r:id="rId4"/>
    <p:sldId id="260" r:id="rId5"/>
    <p:sldId id="271" r:id="rId6"/>
    <p:sldId id="272" r:id="rId7"/>
    <p:sldId id="264" r:id="rId8"/>
    <p:sldId id="265" r:id="rId9"/>
    <p:sldId id="263" r:id="rId10"/>
    <p:sldId id="274" r:id="rId11"/>
    <p:sldId id="275" r:id="rId12"/>
    <p:sldId id="266" r:id="rId13"/>
    <p:sldId id="276" r:id="rId14"/>
    <p:sldId id="273" r:id="rId15"/>
    <p:sldId id="277" r:id="rId16"/>
    <p:sldId id="270" r:id="rId17"/>
    <p:sldId id="269" r:id="rId1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27DFB"/>
    <a:srgbClr val="FFCC99"/>
    <a:srgbClr val="9999FF"/>
    <a:srgbClr val="CCCC00"/>
    <a:srgbClr val="99FF33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1482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diagrams/_rels/data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1.jpeg"/></Relationships>
</file>

<file path=ppt/diagrams/_rels/drawing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1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8257466-D79A-4EA6-966E-43836A778A70}" type="doc">
      <dgm:prSet loTypeId="urn:microsoft.com/office/officeart/2005/8/layout/radial2" loCatId="relationship" qsTypeId="urn:microsoft.com/office/officeart/2005/8/quickstyle/3d3" qsCatId="3D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8523302A-5486-4DBE-990A-D19B0F059F15}">
      <dgm:prSet phldrT="[Text]"/>
      <dgm:spPr>
        <a:solidFill>
          <a:schemeClr val="accent3">
            <a:lumMod val="50000"/>
          </a:schemeClr>
        </a:solidFill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r>
            <a:rPr lang="en-US" b="1" dirty="0" smtClean="0">
              <a:latin typeface="Times New Roman" pitchFamily="18" charset="0"/>
              <a:cs typeface="Times New Roman" pitchFamily="18" charset="0"/>
            </a:rPr>
            <a:t>1971</a:t>
          </a:r>
          <a:endParaRPr lang="en-US" b="1" dirty="0">
            <a:latin typeface="Times New Roman" pitchFamily="18" charset="0"/>
            <a:cs typeface="Times New Roman" pitchFamily="18" charset="0"/>
          </a:endParaRPr>
        </a:p>
      </dgm:t>
    </dgm:pt>
    <dgm:pt modelId="{BBFDDCED-E8E0-449D-87A1-192DED68DFD2}" type="parTrans" cxnId="{2C2A8361-911C-40A7-BC1A-280249AB9306}">
      <dgm:prSet/>
      <dgm:spPr>
        <a:ln w="76200"/>
      </dgm:spPr>
      <dgm:t>
        <a:bodyPr/>
        <a:lstStyle/>
        <a:p>
          <a:endParaRPr lang="en-US"/>
        </a:p>
      </dgm:t>
    </dgm:pt>
    <dgm:pt modelId="{6A02B632-8F14-4E6F-98F4-DE7183E5F515}" type="sibTrans" cxnId="{2C2A8361-911C-40A7-BC1A-280249AB9306}">
      <dgm:prSet/>
      <dgm:spPr/>
      <dgm:t>
        <a:bodyPr/>
        <a:lstStyle/>
        <a:p>
          <a:endParaRPr lang="en-US"/>
        </a:p>
      </dgm:t>
    </dgm:pt>
    <dgm:pt modelId="{13915969-DCD3-4DA2-873F-7BCC2B081107}">
      <dgm:prSet phldrT="[Text]"/>
      <dgm:spPr/>
      <dgm:t>
        <a:bodyPr/>
        <a:lstStyle/>
        <a:p>
          <a:r>
            <a:rPr lang="en-US" b="1" dirty="0" smtClean="0"/>
            <a:t>Present Students</a:t>
          </a:r>
          <a:endParaRPr lang="en-US" b="1" dirty="0"/>
        </a:p>
      </dgm:t>
    </dgm:pt>
    <dgm:pt modelId="{2A29FC1D-BAF7-4F89-90B3-557122592DD8}" type="parTrans" cxnId="{94790609-C5DC-4E86-9F76-4EC3EC252811}">
      <dgm:prSet/>
      <dgm:spPr/>
      <dgm:t>
        <a:bodyPr/>
        <a:lstStyle/>
        <a:p>
          <a:endParaRPr lang="en-US"/>
        </a:p>
      </dgm:t>
    </dgm:pt>
    <dgm:pt modelId="{8561FED9-D9EE-41DA-954E-25BF2834F64D}" type="sibTrans" cxnId="{94790609-C5DC-4E86-9F76-4EC3EC252811}">
      <dgm:prSet/>
      <dgm:spPr/>
      <dgm:t>
        <a:bodyPr/>
        <a:lstStyle/>
        <a:p>
          <a:endParaRPr lang="en-US"/>
        </a:p>
      </dgm:t>
    </dgm:pt>
    <dgm:pt modelId="{5F7EA457-43F8-4851-B257-F2F07B4CFAD2}">
      <dgm:prSet phldrT="[Text]"/>
      <dgm:spPr>
        <a:solidFill>
          <a:schemeClr val="accent5">
            <a:lumMod val="75000"/>
          </a:schemeClr>
        </a:solidFill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r>
            <a:rPr lang="en-US" b="1" dirty="0" smtClean="0">
              <a:latin typeface="Times New Roman" pitchFamily="18" charset="0"/>
              <a:cs typeface="Times New Roman" pitchFamily="18" charset="0"/>
            </a:rPr>
            <a:t>244</a:t>
          </a:r>
          <a:endParaRPr lang="en-US" b="1" dirty="0">
            <a:latin typeface="Times New Roman" pitchFamily="18" charset="0"/>
            <a:cs typeface="Times New Roman" pitchFamily="18" charset="0"/>
          </a:endParaRPr>
        </a:p>
      </dgm:t>
    </dgm:pt>
    <dgm:pt modelId="{A4E122A0-CB0F-4FDD-BAE1-1E732D479985}" type="parTrans" cxnId="{D5B1CE6F-4BB3-46DE-A6F6-F00D448A0BB0}">
      <dgm:prSet/>
      <dgm:spPr>
        <a:ln w="76200"/>
      </dgm:spPr>
      <dgm:t>
        <a:bodyPr/>
        <a:lstStyle/>
        <a:p>
          <a:endParaRPr lang="en-US"/>
        </a:p>
      </dgm:t>
    </dgm:pt>
    <dgm:pt modelId="{C8E7B7A4-A729-4C3D-96F8-4CB03851E80A}" type="sibTrans" cxnId="{D5B1CE6F-4BB3-46DE-A6F6-F00D448A0BB0}">
      <dgm:prSet/>
      <dgm:spPr/>
      <dgm:t>
        <a:bodyPr/>
        <a:lstStyle/>
        <a:p>
          <a:endParaRPr lang="en-US"/>
        </a:p>
      </dgm:t>
    </dgm:pt>
    <dgm:pt modelId="{B16BFEB6-F3BF-4B02-B526-9B7EB85019C2}">
      <dgm:prSet phldrT="[Text]"/>
      <dgm:spPr/>
      <dgm:t>
        <a:bodyPr/>
        <a:lstStyle/>
        <a:p>
          <a:r>
            <a:rPr lang="en-US" b="1" dirty="0" smtClean="0"/>
            <a:t>External Students</a:t>
          </a:r>
          <a:endParaRPr lang="en-US" b="1" dirty="0"/>
        </a:p>
      </dgm:t>
    </dgm:pt>
    <dgm:pt modelId="{56C7ADC0-39A2-49C0-B434-D4CE8D385331}" type="parTrans" cxnId="{662AC0D8-6B02-4220-9F74-6121A8788967}">
      <dgm:prSet/>
      <dgm:spPr/>
      <dgm:t>
        <a:bodyPr/>
        <a:lstStyle/>
        <a:p>
          <a:endParaRPr lang="en-US"/>
        </a:p>
      </dgm:t>
    </dgm:pt>
    <dgm:pt modelId="{8F613CBA-6997-4640-8A6A-4C93566ADE43}" type="sibTrans" cxnId="{662AC0D8-6B02-4220-9F74-6121A8788967}">
      <dgm:prSet/>
      <dgm:spPr/>
      <dgm:t>
        <a:bodyPr/>
        <a:lstStyle/>
        <a:p>
          <a:endParaRPr lang="en-US"/>
        </a:p>
      </dgm:t>
    </dgm:pt>
    <dgm:pt modelId="{F07189E7-00F4-4814-902E-DE8D49B0F09C}">
      <dgm:prSet phldrT="[Text]">
        <dgm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dgm:style>
      </dgm:prSet>
      <dgm:spPr>
        <a:solidFill>
          <a:srgbClr val="7030A0"/>
        </a:solidFill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r>
            <a:rPr lang="en-US" b="1" dirty="0" smtClean="0">
              <a:latin typeface="Times New Roman" pitchFamily="18" charset="0"/>
              <a:cs typeface="Times New Roman" pitchFamily="18" charset="0"/>
            </a:rPr>
            <a:t>577</a:t>
          </a:r>
          <a:endParaRPr lang="en-US" b="1" dirty="0">
            <a:latin typeface="Times New Roman" pitchFamily="18" charset="0"/>
            <a:cs typeface="Times New Roman" pitchFamily="18" charset="0"/>
          </a:endParaRPr>
        </a:p>
      </dgm:t>
    </dgm:pt>
    <dgm:pt modelId="{46B8017E-2458-4297-AB0C-C4C9A8925F39}" type="parTrans" cxnId="{AB7493D4-2AB2-4BDC-8C24-35EDE4FB2BBA}">
      <dgm:prSet/>
      <dgm:spPr>
        <a:ln w="76200"/>
      </dgm:spPr>
      <dgm:t>
        <a:bodyPr/>
        <a:lstStyle/>
        <a:p>
          <a:endParaRPr lang="en-US"/>
        </a:p>
      </dgm:t>
    </dgm:pt>
    <dgm:pt modelId="{C137B464-9E8E-4C8F-9EBB-876DC3210763}" type="sibTrans" cxnId="{AB7493D4-2AB2-4BDC-8C24-35EDE4FB2BBA}">
      <dgm:prSet/>
      <dgm:spPr/>
      <dgm:t>
        <a:bodyPr/>
        <a:lstStyle/>
        <a:p>
          <a:endParaRPr lang="en-US"/>
        </a:p>
      </dgm:t>
    </dgm:pt>
    <dgm:pt modelId="{BA19B385-6BFC-463A-AA18-704E1184388B}">
      <dgm:prSet phldrT="[Text]"/>
      <dgm:spPr/>
      <dgm:t>
        <a:bodyPr/>
        <a:lstStyle/>
        <a:p>
          <a:r>
            <a:rPr lang="en-US" b="1" dirty="0" smtClean="0"/>
            <a:t>Foreign Students</a:t>
          </a:r>
          <a:endParaRPr lang="en-US" b="1" dirty="0"/>
        </a:p>
      </dgm:t>
    </dgm:pt>
    <dgm:pt modelId="{3EA0AB07-1FBC-4B38-BE90-A50882E6930C}" type="parTrans" cxnId="{A6592CBD-98AD-4D4A-9881-42334A22D1CF}">
      <dgm:prSet/>
      <dgm:spPr/>
      <dgm:t>
        <a:bodyPr/>
        <a:lstStyle/>
        <a:p>
          <a:endParaRPr lang="en-US"/>
        </a:p>
      </dgm:t>
    </dgm:pt>
    <dgm:pt modelId="{49EEDCFA-74E3-406B-BE9C-C540E9896CDB}" type="sibTrans" cxnId="{A6592CBD-98AD-4D4A-9881-42334A22D1CF}">
      <dgm:prSet/>
      <dgm:spPr/>
      <dgm:t>
        <a:bodyPr/>
        <a:lstStyle/>
        <a:p>
          <a:endParaRPr lang="en-US"/>
        </a:p>
      </dgm:t>
    </dgm:pt>
    <dgm:pt modelId="{F4A04CB6-9A56-4360-AD1C-F1558DA9D864}" type="pres">
      <dgm:prSet presAssocID="{38257466-D79A-4EA6-966E-43836A778A70}" presName="composite" presStyleCnt="0">
        <dgm:presLayoutVars>
          <dgm:chMax val="5"/>
          <dgm:dir/>
          <dgm:animLvl val="ctr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6A8057BB-D5BC-48EE-9CE2-F5F1AE4035D6}" type="pres">
      <dgm:prSet presAssocID="{38257466-D79A-4EA6-966E-43836A778A70}" presName="cycle" presStyleCnt="0"/>
      <dgm:spPr/>
    </dgm:pt>
    <dgm:pt modelId="{ED8FA760-8E49-41F5-BDF9-296A66CCAB7F}" type="pres">
      <dgm:prSet presAssocID="{38257466-D79A-4EA6-966E-43836A778A70}" presName="centerShape" presStyleCnt="0"/>
      <dgm:spPr/>
    </dgm:pt>
    <dgm:pt modelId="{951254E2-492E-4535-8BBE-F7D41DC64DC0}" type="pres">
      <dgm:prSet presAssocID="{38257466-D79A-4EA6-966E-43836A778A70}" presName="connSite" presStyleLbl="node1" presStyleIdx="0" presStyleCnt="4"/>
      <dgm:spPr/>
    </dgm:pt>
    <dgm:pt modelId="{028F9D3C-FDEF-4DA7-8AAE-51FE228801B3}" type="pres">
      <dgm:prSet presAssocID="{38257466-D79A-4EA6-966E-43836A778A70}" presName="visible" presStyleLbl="node1" presStyleIdx="0" presStyleCnt="4" custScaleX="245589" custScaleY="179445" custLinFactNeighborX="-45802" custLinFactNeighborY="-2302"/>
      <dgm:spPr>
        <a:prstGeom prst="flowChartMagneticDisk">
          <a:avLst/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endParaRPr lang="en-US"/>
        </a:p>
      </dgm:t>
    </dgm:pt>
    <dgm:pt modelId="{7323DC49-C6AB-473D-A562-674AEB32A92B}" type="pres">
      <dgm:prSet presAssocID="{BBFDDCED-E8E0-449D-87A1-192DED68DFD2}" presName="Name25" presStyleLbl="parChTrans1D1" presStyleIdx="0" presStyleCnt="3"/>
      <dgm:spPr/>
      <dgm:t>
        <a:bodyPr/>
        <a:lstStyle/>
        <a:p>
          <a:endParaRPr lang="en-US"/>
        </a:p>
      </dgm:t>
    </dgm:pt>
    <dgm:pt modelId="{BA7770B6-6EB1-4631-A280-C756034F4B47}" type="pres">
      <dgm:prSet presAssocID="{8523302A-5486-4DBE-990A-D19B0F059F15}" presName="node" presStyleCnt="0"/>
      <dgm:spPr/>
    </dgm:pt>
    <dgm:pt modelId="{894C4A35-49DD-479C-B886-4434065DCE01}" type="pres">
      <dgm:prSet presAssocID="{8523302A-5486-4DBE-990A-D19B0F059F15}" presName="parentNode" presStyleLbl="node1" presStyleIdx="1" presStyleCnt="4" custScaleY="53657" custLinFactX="24387" custLinFactNeighborX="100000" custLinFactNeighborY="-41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9C3B9CC-40BF-419D-8217-5BFDADB27787}" type="pres">
      <dgm:prSet presAssocID="{8523302A-5486-4DBE-990A-D19B0F059F15}" presName="childNode" presStyleLbl="revTx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443CC57-B05E-47A1-B36C-D471A3CDA64D}" type="pres">
      <dgm:prSet presAssocID="{A4E122A0-CB0F-4FDD-BAE1-1E732D479985}" presName="Name25" presStyleLbl="parChTrans1D1" presStyleIdx="1" presStyleCnt="3"/>
      <dgm:spPr/>
      <dgm:t>
        <a:bodyPr/>
        <a:lstStyle/>
        <a:p>
          <a:endParaRPr lang="en-US"/>
        </a:p>
      </dgm:t>
    </dgm:pt>
    <dgm:pt modelId="{1309503B-7649-4586-8CCE-A3923E8E12B3}" type="pres">
      <dgm:prSet presAssocID="{5F7EA457-43F8-4851-B257-F2F07B4CFAD2}" presName="node" presStyleCnt="0"/>
      <dgm:spPr/>
    </dgm:pt>
    <dgm:pt modelId="{77127A78-2DF0-4106-9407-EA38B4191818}" type="pres">
      <dgm:prSet presAssocID="{5F7EA457-43F8-4851-B257-F2F07B4CFAD2}" presName="parentNode" presStyleLbl="node1" presStyleIdx="2" presStyleCnt="4" custScaleY="60277" custLinFactX="51540" custLinFactNeighborX="100000" custLinFactNeighborY="-2412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D2FAAC4-C6E2-4DB2-9C47-A7921873384A}" type="pres">
      <dgm:prSet presAssocID="{5F7EA457-43F8-4851-B257-F2F07B4CFAD2}" presName="childNode" presStyleLbl="revTx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6A37EA3-EB94-4D76-93AD-1AFD54E705EE}" type="pres">
      <dgm:prSet presAssocID="{46B8017E-2458-4297-AB0C-C4C9A8925F39}" presName="Name25" presStyleLbl="parChTrans1D1" presStyleIdx="2" presStyleCnt="3"/>
      <dgm:spPr/>
      <dgm:t>
        <a:bodyPr/>
        <a:lstStyle/>
        <a:p>
          <a:endParaRPr lang="en-US"/>
        </a:p>
      </dgm:t>
    </dgm:pt>
    <dgm:pt modelId="{4DFAFFAD-B8B3-46E1-9D2F-274DFC4A718D}" type="pres">
      <dgm:prSet presAssocID="{F07189E7-00F4-4814-902E-DE8D49B0F09C}" presName="node" presStyleCnt="0"/>
      <dgm:spPr/>
    </dgm:pt>
    <dgm:pt modelId="{150B83B3-C700-4D89-BFD6-9653AD8ABB9D}" type="pres">
      <dgm:prSet presAssocID="{F07189E7-00F4-4814-902E-DE8D49B0F09C}" presName="parentNode" presStyleLbl="node1" presStyleIdx="3" presStyleCnt="4" custScaleX="119227" custScaleY="60278" custLinFactX="24387" custLinFactNeighborX="100000" custLinFactNeighborY="-809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2BCD806-EAD0-41F4-A236-02077B863D58}" type="pres">
      <dgm:prSet presAssocID="{F07189E7-00F4-4814-902E-DE8D49B0F09C}" presName="childNode" presStyleLbl="revTx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C32BE890-3BCB-4752-8369-C64ECF9A0B41}" type="presOf" srcId="{5F7EA457-43F8-4851-B257-F2F07B4CFAD2}" destId="{77127A78-2DF0-4106-9407-EA38B4191818}" srcOrd="0" destOrd="0" presId="urn:microsoft.com/office/officeart/2005/8/layout/radial2"/>
    <dgm:cxn modelId="{68CB64F8-31ED-4F27-AA14-A4B7D7362394}" type="presOf" srcId="{A4E122A0-CB0F-4FDD-BAE1-1E732D479985}" destId="{3443CC57-B05E-47A1-B36C-D471A3CDA64D}" srcOrd="0" destOrd="0" presId="urn:microsoft.com/office/officeart/2005/8/layout/radial2"/>
    <dgm:cxn modelId="{A6592CBD-98AD-4D4A-9881-42334A22D1CF}" srcId="{F07189E7-00F4-4814-902E-DE8D49B0F09C}" destId="{BA19B385-6BFC-463A-AA18-704E1184388B}" srcOrd="0" destOrd="0" parTransId="{3EA0AB07-1FBC-4B38-BE90-A50882E6930C}" sibTransId="{49EEDCFA-74E3-406B-BE9C-C540E9896CDB}"/>
    <dgm:cxn modelId="{025584A4-5553-47C1-A7BC-DCFBA9B101D1}" type="presOf" srcId="{BA19B385-6BFC-463A-AA18-704E1184388B}" destId="{32BCD806-EAD0-41F4-A236-02077B863D58}" srcOrd="0" destOrd="0" presId="urn:microsoft.com/office/officeart/2005/8/layout/radial2"/>
    <dgm:cxn modelId="{662AC0D8-6B02-4220-9F74-6121A8788967}" srcId="{5F7EA457-43F8-4851-B257-F2F07B4CFAD2}" destId="{B16BFEB6-F3BF-4B02-B526-9B7EB85019C2}" srcOrd="0" destOrd="0" parTransId="{56C7ADC0-39A2-49C0-B434-D4CE8D385331}" sibTransId="{8F613CBA-6997-4640-8A6A-4C93566ADE43}"/>
    <dgm:cxn modelId="{78B464AA-DDC3-42E1-8BD5-0FC69F4B9CD6}" type="presOf" srcId="{8523302A-5486-4DBE-990A-D19B0F059F15}" destId="{894C4A35-49DD-479C-B886-4434065DCE01}" srcOrd="0" destOrd="0" presId="urn:microsoft.com/office/officeart/2005/8/layout/radial2"/>
    <dgm:cxn modelId="{94790609-C5DC-4E86-9F76-4EC3EC252811}" srcId="{8523302A-5486-4DBE-990A-D19B0F059F15}" destId="{13915969-DCD3-4DA2-873F-7BCC2B081107}" srcOrd="0" destOrd="0" parTransId="{2A29FC1D-BAF7-4F89-90B3-557122592DD8}" sibTransId="{8561FED9-D9EE-41DA-954E-25BF2834F64D}"/>
    <dgm:cxn modelId="{A0DF1CB5-6DCD-4A77-B3B2-1F9B5A5789E7}" type="presOf" srcId="{BBFDDCED-E8E0-449D-87A1-192DED68DFD2}" destId="{7323DC49-C6AB-473D-A562-674AEB32A92B}" srcOrd="0" destOrd="0" presId="urn:microsoft.com/office/officeart/2005/8/layout/radial2"/>
    <dgm:cxn modelId="{6732885E-A612-4F7D-B77A-67A9D31CF785}" type="presOf" srcId="{B16BFEB6-F3BF-4B02-B526-9B7EB85019C2}" destId="{8D2FAAC4-C6E2-4DB2-9C47-A7921873384A}" srcOrd="0" destOrd="0" presId="urn:microsoft.com/office/officeart/2005/8/layout/radial2"/>
    <dgm:cxn modelId="{AB7493D4-2AB2-4BDC-8C24-35EDE4FB2BBA}" srcId="{38257466-D79A-4EA6-966E-43836A778A70}" destId="{F07189E7-00F4-4814-902E-DE8D49B0F09C}" srcOrd="2" destOrd="0" parTransId="{46B8017E-2458-4297-AB0C-C4C9A8925F39}" sibTransId="{C137B464-9E8E-4C8F-9EBB-876DC3210763}"/>
    <dgm:cxn modelId="{3F94A576-69AF-4755-A087-B18AA98D7BC7}" type="presOf" srcId="{38257466-D79A-4EA6-966E-43836A778A70}" destId="{F4A04CB6-9A56-4360-AD1C-F1558DA9D864}" srcOrd="0" destOrd="0" presId="urn:microsoft.com/office/officeart/2005/8/layout/radial2"/>
    <dgm:cxn modelId="{29C61DC3-A137-4024-9951-63909342AD0C}" type="presOf" srcId="{46B8017E-2458-4297-AB0C-C4C9A8925F39}" destId="{16A37EA3-EB94-4D76-93AD-1AFD54E705EE}" srcOrd="0" destOrd="0" presId="urn:microsoft.com/office/officeart/2005/8/layout/radial2"/>
    <dgm:cxn modelId="{D5B1CE6F-4BB3-46DE-A6F6-F00D448A0BB0}" srcId="{38257466-D79A-4EA6-966E-43836A778A70}" destId="{5F7EA457-43F8-4851-B257-F2F07B4CFAD2}" srcOrd="1" destOrd="0" parTransId="{A4E122A0-CB0F-4FDD-BAE1-1E732D479985}" sibTransId="{C8E7B7A4-A729-4C3D-96F8-4CB03851E80A}"/>
    <dgm:cxn modelId="{2A3DFB8B-F95F-4757-BAD5-7AC947C2753B}" type="presOf" srcId="{13915969-DCD3-4DA2-873F-7BCC2B081107}" destId="{79C3B9CC-40BF-419D-8217-5BFDADB27787}" srcOrd="0" destOrd="0" presId="urn:microsoft.com/office/officeart/2005/8/layout/radial2"/>
    <dgm:cxn modelId="{2C2A8361-911C-40A7-BC1A-280249AB9306}" srcId="{38257466-D79A-4EA6-966E-43836A778A70}" destId="{8523302A-5486-4DBE-990A-D19B0F059F15}" srcOrd="0" destOrd="0" parTransId="{BBFDDCED-E8E0-449D-87A1-192DED68DFD2}" sibTransId="{6A02B632-8F14-4E6F-98F4-DE7183E5F515}"/>
    <dgm:cxn modelId="{2661F170-5C91-4552-AF3B-342A703D80AF}" type="presOf" srcId="{F07189E7-00F4-4814-902E-DE8D49B0F09C}" destId="{150B83B3-C700-4D89-BFD6-9653AD8ABB9D}" srcOrd="0" destOrd="0" presId="urn:microsoft.com/office/officeart/2005/8/layout/radial2"/>
    <dgm:cxn modelId="{F46E51AC-31B4-4C83-B170-98EDA24B3308}" type="presParOf" srcId="{F4A04CB6-9A56-4360-AD1C-F1558DA9D864}" destId="{6A8057BB-D5BC-48EE-9CE2-F5F1AE4035D6}" srcOrd="0" destOrd="0" presId="urn:microsoft.com/office/officeart/2005/8/layout/radial2"/>
    <dgm:cxn modelId="{D2DCD340-DA83-4240-BF26-6A5C61C08DBD}" type="presParOf" srcId="{6A8057BB-D5BC-48EE-9CE2-F5F1AE4035D6}" destId="{ED8FA760-8E49-41F5-BDF9-296A66CCAB7F}" srcOrd="0" destOrd="0" presId="urn:microsoft.com/office/officeart/2005/8/layout/radial2"/>
    <dgm:cxn modelId="{B2A5231F-88DC-48F1-BDFD-D0973B44C481}" type="presParOf" srcId="{ED8FA760-8E49-41F5-BDF9-296A66CCAB7F}" destId="{951254E2-492E-4535-8BBE-F7D41DC64DC0}" srcOrd="0" destOrd="0" presId="urn:microsoft.com/office/officeart/2005/8/layout/radial2"/>
    <dgm:cxn modelId="{E548EE8C-0C05-42E9-B490-C1AFD0339B40}" type="presParOf" srcId="{ED8FA760-8E49-41F5-BDF9-296A66CCAB7F}" destId="{028F9D3C-FDEF-4DA7-8AAE-51FE228801B3}" srcOrd="1" destOrd="0" presId="urn:microsoft.com/office/officeart/2005/8/layout/radial2"/>
    <dgm:cxn modelId="{E4E24D45-982D-4049-AF87-B0F0545DEEF9}" type="presParOf" srcId="{6A8057BB-D5BC-48EE-9CE2-F5F1AE4035D6}" destId="{7323DC49-C6AB-473D-A562-674AEB32A92B}" srcOrd="1" destOrd="0" presId="urn:microsoft.com/office/officeart/2005/8/layout/radial2"/>
    <dgm:cxn modelId="{31087B45-D2FC-4270-A5F8-72985474D906}" type="presParOf" srcId="{6A8057BB-D5BC-48EE-9CE2-F5F1AE4035D6}" destId="{BA7770B6-6EB1-4631-A280-C756034F4B47}" srcOrd="2" destOrd="0" presId="urn:microsoft.com/office/officeart/2005/8/layout/radial2"/>
    <dgm:cxn modelId="{5B8126B4-E291-4A74-B71B-A9D0A8BCB11E}" type="presParOf" srcId="{BA7770B6-6EB1-4631-A280-C756034F4B47}" destId="{894C4A35-49DD-479C-B886-4434065DCE01}" srcOrd="0" destOrd="0" presId="urn:microsoft.com/office/officeart/2005/8/layout/radial2"/>
    <dgm:cxn modelId="{A2669956-7663-4142-A4A5-8AECBAC9C0CE}" type="presParOf" srcId="{BA7770B6-6EB1-4631-A280-C756034F4B47}" destId="{79C3B9CC-40BF-419D-8217-5BFDADB27787}" srcOrd="1" destOrd="0" presId="urn:microsoft.com/office/officeart/2005/8/layout/radial2"/>
    <dgm:cxn modelId="{018C1317-02CE-44C9-A474-229871086030}" type="presParOf" srcId="{6A8057BB-D5BC-48EE-9CE2-F5F1AE4035D6}" destId="{3443CC57-B05E-47A1-B36C-D471A3CDA64D}" srcOrd="3" destOrd="0" presId="urn:microsoft.com/office/officeart/2005/8/layout/radial2"/>
    <dgm:cxn modelId="{7CF0E49D-23F5-4BED-A042-8B54B2802DB6}" type="presParOf" srcId="{6A8057BB-D5BC-48EE-9CE2-F5F1AE4035D6}" destId="{1309503B-7649-4586-8CCE-A3923E8E12B3}" srcOrd="4" destOrd="0" presId="urn:microsoft.com/office/officeart/2005/8/layout/radial2"/>
    <dgm:cxn modelId="{5D1BE723-3248-498F-BA88-EFB3A821BE42}" type="presParOf" srcId="{1309503B-7649-4586-8CCE-A3923E8E12B3}" destId="{77127A78-2DF0-4106-9407-EA38B4191818}" srcOrd="0" destOrd="0" presId="urn:microsoft.com/office/officeart/2005/8/layout/radial2"/>
    <dgm:cxn modelId="{E4D91F31-F973-40DC-8B49-4218DC80E50E}" type="presParOf" srcId="{1309503B-7649-4586-8CCE-A3923E8E12B3}" destId="{8D2FAAC4-C6E2-4DB2-9C47-A7921873384A}" srcOrd="1" destOrd="0" presId="urn:microsoft.com/office/officeart/2005/8/layout/radial2"/>
    <dgm:cxn modelId="{23851B1B-C385-4504-A524-C8C5205F1D6D}" type="presParOf" srcId="{6A8057BB-D5BC-48EE-9CE2-F5F1AE4035D6}" destId="{16A37EA3-EB94-4D76-93AD-1AFD54E705EE}" srcOrd="5" destOrd="0" presId="urn:microsoft.com/office/officeart/2005/8/layout/radial2"/>
    <dgm:cxn modelId="{C36AD9FC-C314-4B42-8E97-AF7F70D5C301}" type="presParOf" srcId="{6A8057BB-D5BC-48EE-9CE2-F5F1AE4035D6}" destId="{4DFAFFAD-B8B3-46E1-9D2F-274DFC4A718D}" srcOrd="6" destOrd="0" presId="urn:microsoft.com/office/officeart/2005/8/layout/radial2"/>
    <dgm:cxn modelId="{3BFA2DCF-7945-45D9-AD57-0853C0EDF58A}" type="presParOf" srcId="{4DFAFFAD-B8B3-46E1-9D2F-274DFC4A718D}" destId="{150B83B3-C700-4D89-BFD6-9653AD8ABB9D}" srcOrd="0" destOrd="0" presId="urn:microsoft.com/office/officeart/2005/8/layout/radial2"/>
    <dgm:cxn modelId="{381492FD-43B2-40E7-99D8-E704C34ADBE9}" type="presParOf" srcId="{4DFAFFAD-B8B3-46E1-9D2F-274DFC4A718D}" destId="{32BCD806-EAD0-41F4-A236-02077B863D58}" srcOrd="1" destOrd="0" presId="urn:microsoft.com/office/officeart/2005/8/layout/radial2"/>
  </dgm:cxnLst>
  <dgm:bg/>
  <dgm:whole/>
  <dgm:extLst>
    <a:ext uri="http://schemas.microsoft.com/office/drawing/2008/diagram">
      <dsp:dataModelExt xmlns:dsp="http://schemas.microsoft.com/office/drawing/2008/diagram" xmlns="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16A37EA3-EB94-4D76-93AD-1AFD54E705EE}">
      <dsp:nvSpPr>
        <dsp:cNvPr id="0" name=""/>
        <dsp:cNvSpPr/>
      </dsp:nvSpPr>
      <dsp:spPr>
        <a:xfrm rot="1455773">
          <a:off x="3750954" y="2652347"/>
          <a:ext cx="1925711" cy="41572"/>
        </a:xfrm>
        <a:custGeom>
          <a:avLst/>
          <a:gdLst/>
          <a:ahLst/>
          <a:cxnLst/>
          <a:rect l="0" t="0" r="0" b="0"/>
          <a:pathLst>
            <a:path>
              <a:moveTo>
                <a:pt x="0" y="20786"/>
              </a:moveTo>
              <a:lnTo>
                <a:pt x="1925711" y="20786"/>
              </a:lnTo>
            </a:path>
          </a:pathLst>
        </a:custGeom>
        <a:noFill/>
        <a:ln w="76200" cap="flat" cmpd="sng" algn="ctr">
          <a:solidFill>
            <a:scrgbClr r="0" g="0" b="0"/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443CC57-B05E-47A1-B36C-D471A3CDA64D}">
      <dsp:nvSpPr>
        <dsp:cNvPr id="0" name=""/>
        <dsp:cNvSpPr/>
      </dsp:nvSpPr>
      <dsp:spPr>
        <a:xfrm rot="21573920">
          <a:off x="3835968" y="1939817"/>
          <a:ext cx="2412511" cy="41572"/>
        </a:xfrm>
        <a:custGeom>
          <a:avLst/>
          <a:gdLst/>
          <a:ahLst/>
          <a:cxnLst/>
          <a:rect l="0" t="0" r="0" b="0"/>
          <a:pathLst>
            <a:path>
              <a:moveTo>
                <a:pt x="0" y="20786"/>
              </a:moveTo>
              <a:lnTo>
                <a:pt x="2412511" y="20786"/>
              </a:lnTo>
            </a:path>
          </a:pathLst>
        </a:custGeom>
        <a:noFill/>
        <a:ln w="76200" cap="flat" cmpd="sng" algn="ctr">
          <a:solidFill>
            <a:scrgbClr r="0" g="0" b="0"/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323DC49-C6AB-473D-A562-674AEB32A92B}">
      <dsp:nvSpPr>
        <dsp:cNvPr id="0" name=""/>
        <dsp:cNvSpPr/>
      </dsp:nvSpPr>
      <dsp:spPr>
        <a:xfrm rot="20066878">
          <a:off x="3734871" y="1187073"/>
          <a:ext cx="2068018" cy="41572"/>
        </a:xfrm>
        <a:custGeom>
          <a:avLst/>
          <a:gdLst/>
          <a:ahLst/>
          <a:cxnLst/>
          <a:rect l="0" t="0" r="0" b="0"/>
          <a:pathLst>
            <a:path>
              <a:moveTo>
                <a:pt x="0" y="20786"/>
              </a:moveTo>
              <a:lnTo>
                <a:pt x="2068018" y="20786"/>
              </a:lnTo>
            </a:path>
          </a:pathLst>
        </a:custGeom>
        <a:noFill/>
        <a:ln w="76200" cap="flat" cmpd="sng" algn="ctr">
          <a:solidFill>
            <a:scrgbClr r="0" g="0" b="0"/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28F9D3C-FDEF-4DA7-8AAE-51FE228801B3}">
      <dsp:nvSpPr>
        <dsp:cNvPr id="0" name=""/>
        <dsp:cNvSpPr/>
      </dsp:nvSpPr>
      <dsp:spPr>
        <a:xfrm>
          <a:off x="0" y="209558"/>
          <a:ext cx="4711091" cy="3442262"/>
        </a:xfrm>
        <a:prstGeom prst="flowChartMagneticDisk">
          <a:avLst/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>
          <a:noFill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894C4A35-49DD-479C-B886-4434065DCE01}">
      <dsp:nvSpPr>
        <dsp:cNvPr id="0" name=""/>
        <dsp:cNvSpPr/>
      </dsp:nvSpPr>
      <dsp:spPr>
        <a:xfrm>
          <a:off x="5555941" y="247650"/>
          <a:ext cx="1150969" cy="617575"/>
        </a:xfrm>
        <a:prstGeom prst="ellipse">
          <a:avLst/>
        </a:prstGeom>
        <a:solidFill>
          <a:schemeClr val="accent3">
            <a:lumMod val="50000"/>
          </a:schemeClr>
        </a:solidFill>
        <a:ln>
          <a:noFill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000" b="1" kern="1200" dirty="0" smtClean="0">
              <a:latin typeface="Times New Roman" pitchFamily="18" charset="0"/>
              <a:cs typeface="Times New Roman" pitchFamily="18" charset="0"/>
            </a:rPr>
            <a:t>1971</a:t>
          </a:r>
          <a:endParaRPr lang="en-US" sz="30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5555941" y="247650"/>
        <a:ext cx="1150969" cy="617575"/>
      </dsp:txXfrm>
    </dsp:sp>
    <dsp:sp modelId="{79C3B9CC-40BF-419D-8217-5BFDADB27787}">
      <dsp:nvSpPr>
        <dsp:cNvPr id="0" name=""/>
        <dsp:cNvSpPr/>
      </dsp:nvSpPr>
      <dsp:spPr>
        <a:xfrm>
          <a:off x="6822008" y="247650"/>
          <a:ext cx="1726454" cy="617575"/>
        </a:xfrm>
        <a:prstGeom prst="rect">
          <a:avLst/>
        </a:prstGeom>
        <a:noFill/>
        <a:ln w="9525" cap="flat" cmpd="sng" algn="ctr">
          <a:solidFill>
            <a:schemeClr val="dk1">
              <a:alpha val="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200" b="1" kern="1200" dirty="0" smtClean="0"/>
            <a:t>Present Students</a:t>
          </a:r>
          <a:endParaRPr lang="en-US" sz="2200" b="1" kern="1200" dirty="0"/>
        </a:p>
      </dsp:txBody>
      <dsp:txXfrm>
        <a:off x="6822008" y="247650"/>
        <a:ext cx="1726454" cy="617575"/>
      </dsp:txXfrm>
    </dsp:sp>
    <dsp:sp modelId="{77127A78-2DF0-4106-9407-EA38B4191818}">
      <dsp:nvSpPr>
        <dsp:cNvPr id="0" name=""/>
        <dsp:cNvSpPr/>
      </dsp:nvSpPr>
      <dsp:spPr>
        <a:xfrm>
          <a:off x="6248399" y="1600202"/>
          <a:ext cx="1150969" cy="693770"/>
        </a:xfrm>
        <a:prstGeom prst="ellipse">
          <a:avLst/>
        </a:prstGeom>
        <a:solidFill>
          <a:schemeClr val="accent5">
            <a:lumMod val="75000"/>
          </a:schemeClr>
        </a:solidFill>
        <a:ln>
          <a:noFill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000" b="1" kern="1200" dirty="0" smtClean="0">
              <a:latin typeface="Times New Roman" pitchFamily="18" charset="0"/>
              <a:cs typeface="Times New Roman" pitchFamily="18" charset="0"/>
            </a:rPr>
            <a:t>244</a:t>
          </a:r>
          <a:endParaRPr lang="en-US" sz="30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6248399" y="1600202"/>
        <a:ext cx="1150969" cy="693770"/>
      </dsp:txXfrm>
    </dsp:sp>
    <dsp:sp modelId="{8D2FAAC4-C6E2-4DB2-9C47-A7921873384A}">
      <dsp:nvSpPr>
        <dsp:cNvPr id="0" name=""/>
        <dsp:cNvSpPr/>
      </dsp:nvSpPr>
      <dsp:spPr>
        <a:xfrm>
          <a:off x="7514466" y="1600202"/>
          <a:ext cx="1726454" cy="693770"/>
        </a:xfrm>
        <a:prstGeom prst="rect">
          <a:avLst/>
        </a:prstGeom>
        <a:noFill/>
        <a:ln w="9525" cap="flat" cmpd="sng" algn="ctr">
          <a:solidFill>
            <a:schemeClr val="dk1">
              <a:alpha val="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200" b="1" kern="1200" dirty="0" smtClean="0"/>
            <a:t>External Students</a:t>
          </a:r>
          <a:endParaRPr lang="en-US" sz="2200" b="1" kern="1200" dirty="0"/>
        </a:p>
      </dsp:txBody>
      <dsp:txXfrm>
        <a:off x="7514466" y="1600202"/>
        <a:ext cx="1726454" cy="693770"/>
      </dsp:txXfrm>
    </dsp:sp>
    <dsp:sp modelId="{150B83B3-C700-4D89-BFD6-9653AD8ABB9D}">
      <dsp:nvSpPr>
        <dsp:cNvPr id="0" name=""/>
        <dsp:cNvSpPr/>
      </dsp:nvSpPr>
      <dsp:spPr>
        <a:xfrm>
          <a:off x="5417630" y="2952747"/>
          <a:ext cx="1372266" cy="693781"/>
        </a:xfrm>
        <a:prstGeom prst="ellipse">
          <a:avLst/>
        </a:prstGeom>
        <a:solidFill>
          <a:srgbClr val="7030A0"/>
        </a:solidFill>
        <a:ln>
          <a:noFill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sp:spPr>
      <dsp:style>
        <a:lnRef idx="0">
          <a:schemeClr val="accent1"/>
        </a:lnRef>
        <a:fillRef idx="3">
          <a:schemeClr val="accent1"/>
        </a:fillRef>
        <a:effectRef idx="3">
          <a:schemeClr val="accent1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000" b="1" kern="1200" dirty="0" smtClean="0">
              <a:latin typeface="Times New Roman" pitchFamily="18" charset="0"/>
              <a:cs typeface="Times New Roman" pitchFamily="18" charset="0"/>
            </a:rPr>
            <a:t>577</a:t>
          </a:r>
          <a:endParaRPr lang="en-US" sz="30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5417630" y="2952747"/>
        <a:ext cx="1372266" cy="693781"/>
      </dsp:txXfrm>
    </dsp:sp>
    <dsp:sp modelId="{32BCD806-EAD0-41F4-A236-02077B863D58}">
      <dsp:nvSpPr>
        <dsp:cNvPr id="0" name=""/>
        <dsp:cNvSpPr/>
      </dsp:nvSpPr>
      <dsp:spPr>
        <a:xfrm>
          <a:off x="6628373" y="2952747"/>
          <a:ext cx="2058400" cy="693781"/>
        </a:xfrm>
        <a:prstGeom prst="rect">
          <a:avLst/>
        </a:prstGeom>
        <a:noFill/>
        <a:ln w="9525" cap="flat" cmpd="sng" algn="ctr">
          <a:solidFill>
            <a:schemeClr val="dk1">
              <a:alpha val="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200" b="1" kern="1200" dirty="0" smtClean="0"/>
            <a:t>Foreign Students</a:t>
          </a:r>
          <a:endParaRPr lang="en-US" sz="2200" b="1" kern="1200" dirty="0"/>
        </a:p>
      </dsp:txBody>
      <dsp:txXfrm>
        <a:off x="6628373" y="2952747"/>
        <a:ext cx="2058400" cy="69378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2">
  <dgm:title val=""/>
  <dgm:desc val=""/>
  <dgm:catLst>
    <dgm:cat type="relationship" pri="20000"/>
    <dgm:cat type="convert" pri="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ite">
    <dgm:varLst>
      <dgm:chMax val="5"/>
      <dgm:dir/>
      <dgm:animLvl val="ctr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cycle" refType="w"/>
      <dgm:constr type="h" for="ch" forName="cycle" refType="h"/>
    </dgm:constrLst>
    <dgm:ruleLst/>
    <dgm:layoutNode name="cycle">
      <dgm:choose name="Name0">
        <dgm:if name="Name1" func="var" arg="dir" op="equ" val="norm">
          <dgm:choose name="Name2">
            <dgm:if name="Name3" axis="ch" ptType="node" func="cnt" op="lte" val="1">
              <dgm:alg type="cycle">
                <dgm:param type="stAng" val="90"/>
                <dgm:param type="spanAng" val="360"/>
                <dgm:param type="ctrShpMap" val="fNode"/>
              </dgm:alg>
            </dgm:if>
            <dgm:if name="Name4" axis="ch" ptType="node" func="cnt" op="equ" val="2">
              <dgm:alg type="cycle">
                <dgm:param type="stAng" val="70"/>
                <dgm:param type="spanAng" val="40"/>
                <dgm:param type="ctrShpMap" val="fNode"/>
              </dgm:alg>
            </dgm:if>
            <dgm:if name="Name5" axis="ch" ptType="node" func="cnt" op="equ" val="3">
              <dgm:alg type="cycle">
                <dgm:param type="stAng" val="60"/>
                <dgm:param type="spanAng" val="60"/>
                <dgm:param type="ctrShpMap" val="fNode"/>
              </dgm:alg>
            </dgm:if>
            <dgm:else name="Name6">
              <dgm:alg type="cycle">
                <dgm:param type="stAng" val="45"/>
                <dgm:param type="spanAng" val="90"/>
                <dgm:param type="ctrShpMap" val="fNode"/>
              </dgm:alg>
            </dgm:else>
          </dgm:choose>
        </dgm:if>
        <dgm:else name="Name7">
          <dgm:choose name="Name8">
            <dgm:if name="Name9" axis="ch" ptType="node" func="cnt" op="lte" val="1">
              <dgm:alg type="cycle">
                <dgm:param type="stAng" val="-90"/>
                <dgm:param type="spanAng" val="-360"/>
                <dgm:param type="ctrShpMap" val="fNode"/>
              </dgm:alg>
            </dgm:if>
            <dgm:if name="Name10" axis="ch" ptType="node" func="cnt" op="equ" val="2">
              <dgm:alg type="cycle">
                <dgm:param type="stAng" val="-70"/>
                <dgm:param type="spanAng" val="-40"/>
                <dgm:param type="ctrShpMap" val="fNode"/>
              </dgm:alg>
            </dgm:if>
            <dgm:if name="Name11" axis="ch" ptType="node" func="cnt" op="equ" val="3">
              <dgm:alg type="cycle">
                <dgm:param type="stAng" val="-60"/>
                <dgm:param type="spanAng" val="-60"/>
                <dgm:param type="ctrShpMap" val="fNode"/>
              </dgm:alg>
            </dgm:if>
            <dgm:else name="Name12">
              <dgm:alg type="cycle">
                <dgm:param type="stAng" val="-45"/>
                <dgm:param type="spanAng" val="-90"/>
                <dgm:param type="ctrShpMap" val="fNode"/>
              </dgm:alg>
            </dgm:else>
          </dgm:choose>
        </dgm:else>
      </dgm:choose>
      <dgm:shape xmlns:r="http://schemas.openxmlformats.org/officeDocument/2006/relationships" r:blip="">
        <dgm:adjLst/>
      </dgm:shape>
      <dgm:presOf/>
      <dgm:constrLst>
        <dgm:constr type="sp" val="20"/>
        <dgm:constr type="w" for="ch" forName="centerShape" refType="w"/>
        <dgm:constr type="w" for="ch" forName="node" refType="w" refFor="ch" refForName="centerShape" fact="1.5"/>
        <dgm:constr type="sibSp" refType="w" refFor="ch" refForName="centerShape" op="equ" fact="0.08"/>
        <dgm:constr type="primFontSz" for="des" forName="parentNode" op="equ" val="65"/>
        <dgm:constr type="secFontSz" for="des" forName="childNode" op="equ" val="65"/>
      </dgm:constrLst>
      <dgm:ruleLst/>
      <dgm:choose name="Name13">
        <dgm:if name="Name14" axis="ch" ptType="node" hideLastTrans="0" func="cnt" op="gte" val="1">
          <dgm:layoutNode name="centerShape" styleLbl="node0">
            <dgm:alg type="composite"/>
            <dgm:shape xmlns:r="http://schemas.openxmlformats.org/officeDocument/2006/relationships" r:blip="">
              <dgm:adjLst/>
            </dgm:shape>
            <dgm:presOf axis="ch" ptType="node" cnt="1"/>
            <dgm:constrLst>
              <dgm:constr type="w" for="ch" forName="connSite" refType="w" fact="0.7"/>
              <dgm:constr type="h" for="ch" forName="connSite" refType="w" fact="0.7"/>
              <dgm:constr type="ctrX" for="ch" forName="connSite" refType="w" fact="0.5"/>
              <dgm:constr type="ctrY" for="ch" forName="connSite" refType="h" fact="0.5"/>
              <dgm:constr type="w" for="ch" forName="visible" refType="w"/>
              <dgm:constr type="h" for="ch" forName="visible" refType="w"/>
              <dgm:constr type="ctrX" for="ch" forName="visible" refType="w" fact="0.5"/>
              <dgm:constr type="ctrY" for="ch" forName="visible" refType="h" fact="0.5"/>
            </dgm:constrLst>
            <dgm:ruleLst/>
            <dgm:layoutNode name="connSite">
              <dgm:alg type="sp"/>
              <dgm:shape xmlns:r="http://schemas.openxmlformats.org/officeDocument/2006/relationships" type="ellipse" r:blip="" hideGeom="1">
                <dgm:adjLst/>
              </dgm:shape>
              <dgm:presOf/>
              <dgm:constrLst/>
              <dgm:ruleLst/>
            </dgm:layoutNode>
            <dgm:layoutNode name="visible">
              <dgm:alg type="sp"/>
              <dgm:shape xmlns:r="http://schemas.openxmlformats.org/officeDocument/2006/relationships" type="ellipse" r:blip="" blipPhldr="1">
                <dgm:adjLst/>
              </dgm:shape>
              <dgm:presOf/>
              <dgm:constrLst/>
              <dgm:ruleLst/>
            </dgm:layoutNode>
          </dgm:layoutNode>
        </dgm:if>
        <dgm:else name="Name15"/>
      </dgm:choose>
      <dgm:forEach name="Name16" axis="ch">
        <dgm:forEach name="Name17" axis="self" ptType="node">
          <dgm:layoutNode name="node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func="var" arg="dir" op="equ" val="norm">
                <dgm:constrLst>
                  <dgm:constr type="t" for="ch" forName="parentNode"/>
                  <dgm:constr type="l" for="ch" forName="parentNode"/>
                  <dgm:constr type="w" for="ch" forName="parentNode" refType="w" fact="0.4"/>
                  <dgm:constr type="h" for="ch" forName="parentNode" refType="w" refFor="ch" refForName="parentNode" op="equ"/>
                  <dgm:constr type="ctrY" for="ch" forName="childNode" refType="h" refFor="ch" refForName="parentNode" fact="0.5"/>
                  <dgm:constr type="l" for="ch" forName="childNode" refType="w" refFor="ch" refForName="parentNode" op="equ" fact="1.1"/>
                  <dgm:constr type="w" for="ch" forName="childNode" refType="w" fact="0.6"/>
                  <dgm:constr type="h" for="ch" forName="childNode" refType="h" refFor="ch" refForName="parentNode"/>
                </dgm:constrLst>
              </dgm:if>
              <dgm:else name="Name20">
                <dgm:constrLst>
                  <dgm:constr type="t" for="ch" forName="parentNode"/>
                  <dgm:constr type="r" for="ch" forName="parentNode" refType="w"/>
                  <dgm:constr type="w" for="ch" forName="parentNode" refType="w" fact="0.4"/>
                  <dgm:constr type="h" for="ch" forName="parentNode" refType="w" refFor="ch" refForName="parentNode" op="equ"/>
                  <dgm:constr type="ctrY" for="ch" forName="childNode" refType="h" refFor="ch" refForName="parentNode" fact="0.5"/>
                  <dgm:constr type="l" for="ch" forName="childNode"/>
                  <dgm:constr type="w" for="ch" forName="childNode" refType="w" fact="0.6"/>
                  <dgm:constr type="h" for="ch" forName="childNode" refType="h" refFor="ch" refForName="parentNode"/>
                </dgm:constrLst>
              </dgm:else>
            </dgm:choose>
            <dgm:ruleLst/>
            <dgm:layoutNode name="parentNode" styleLbl="node1">
              <dgm:varLst>
                <dgm:chMax val="1"/>
                <dgm:bulletEnabled val="1"/>
              </dgm:varLst>
              <dgm:alg type="tx"/>
              <dgm:shape xmlns:r="http://schemas.openxmlformats.org/officeDocument/2006/relationships" type="ellipse" r:blip="">
                <dgm:adjLst/>
              </dgm:shape>
              <dgm:presOf axis="self"/>
              <dgm:constrLst>
                <dgm:constr type="tMarg" refType="primFontSz" fact="0.05"/>
                <dgm:constr type="bMarg" refType="primFontSz" fact="0.05"/>
                <dgm:constr type="lMarg" refType="primFontSz" fact="0.05"/>
                <dgm:constr type="rMarg" refType="primFontSz" fact="0.05"/>
              </dgm:constrLst>
              <dgm:ruleLst>
                <dgm:rule type="primFontSz" val="5" fact="NaN" max="NaN"/>
              </dgm:ruleLst>
            </dgm:layoutNode>
            <dgm:layoutNode name="childNode" styleLbl="revTx" moveWith="parentNode">
              <dgm:varLst>
                <dgm:bulletEnabled val="1"/>
              </dgm:varLst>
              <dgm:alg type="tx">
                <dgm:param type="txAnchorVertCh" val="mid"/>
                <dgm:param type="stBulletLvl" val="1"/>
              </dgm:alg>
              <dgm:choose name="Name21">
                <dgm:if name="Name22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23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tMarg"/>
                <dgm:constr type="bMarg"/>
                <dgm:constr type="lMarg"/>
                <dgm:constr type="rMarg"/>
              </dgm:constrLst>
              <dgm:ruleLst>
                <dgm:rule type="secFontSz" val="5" fact="NaN" max="NaN"/>
              </dgm:ruleLst>
            </dgm:layoutNode>
          </dgm:layoutNode>
        </dgm:forEach>
        <dgm:forEach name="Name24" axis="self" ptType="parTrans" cnt="1">
          <dgm:layoutNode name="Name25">
            <dgm:alg type="conn">
              <dgm:param type="dim" val="1D"/>
              <dgm:param type="endSty" val="noArr"/>
              <dgm:param type="begPts" val="auto"/>
              <dgm:param type="endPts" val="auto"/>
              <dgm:param type="srcNode" val="connSite"/>
              <dgm:param type="dstNode" val="parentNode"/>
            </dgm:alg>
            <dgm:shape xmlns:r="http://schemas.openxmlformats.org/officeDocument/2006/relationships" type="conn" r:blip="" zOrderOff="-99">
              <dgm:adjLst/>
            </dgm:shape>
            <dgm:presOf axis="self"/>
            <dgm:constrLst>
              <dgm:constr type="connDist"/>
              <dgm:constr type="w" val="1"/>
              <dgm:constr type="h" val="5"/>
              <dgm:constr type="begPad"/>
              <dgm:constr type="endPad"/>
            </dgm:constrLst>
            <dgm:ruleLst/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3AEC668-FF58-4764-9C5C-71C8DC3A35D0}" type="datetimeFigureOut">
              <a:rPr lang="en-US" smtClean="0"/>
              <a:pPr/>
              <a:t>6/9/2012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782221-FCD2-4CA6-A5A6-101BADCB1008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782221-FCD2-4CA6-A5A6-101BADCB1008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782221-FCD2-4CA6-A5A6-101BADCB1008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782221-FCD2-4CA6-A5A6-101BADCB1008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782221-FCD2-4CA6-A5A6-101BADCB1008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782221-FCD2-4CA6-A5A6-101BADCB1008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782221-FCD2-4CA6-A5A6-101BADCB1008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782221-FCD2-4CA6-A5A6-101BADCB1008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782221-FCD2-4CA6-A5A6-101BADCB1008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782221-FCD2-4CA6-A5A6-101BADCB1008}" type="slidenum">
              <a:rPr lang="en-US" smtClean="0"/>
              <a:pPr/>
              <a:t>16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782221-FCD2-4CA6-A5A6-101BADCB1008}" type="slidenum">
              <a:rPr lang="en-US" smtClean="0"/>
              <a:pPr/>
              <a:t>17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6B1A76-5A6B-4390-AAB4-1AFEC706F37A}" type="datetimeFigureOut">
              <a:rPr lang="en-US" smtClean="0"/>
              <a:pPr/>
              <a:t>6/9/2012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0780A3-FA87-48FE-A4C7-84AB45F9486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6B1A76-5A6B-4390-AAB4-1AFEC706F37A}" type="datetimeFigureOut">
              <a:rPr lang="en-US" smtClean="0"/>
              <a:pPr/>
              <a:t>6/9/2012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0780A3-FA87-48FE-A4C7-84AB45F9486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6B1A76-5A6B-4390-AAB4-1AFEC706F37A}" type="datetimeFigureOut">
              <a:rPr lang="en-US" smtClean="0"/>
              <a:pPr/>
              <a:t>6/9/2012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0780A3-FA87-48FE-A4C7-84AB45F9486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6B1A76-5A6B-4390-AAB4-1AFEC706F37A}" type="datetimeFigureOut">
              <a:rPr lang="en-US" smtClean="0"/>
              <a:pPr/>
              <a:t>6/9/2012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0780A3-FA87-48FE-A4C7-84AB45F9486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6B1A76-5A6B-4390-AAB4-1AFEC706F37A}" type="datetimeFigureOut">
              <a:rPr lang="en-US" smtClean="0"/>
              <a:pPr/>
              <a:t>6/9/2012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0780A3-FA87-48FE-A4C7-84AB45F9486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6B1A76-5A6B-4390-AAB4-1AFEC706F37A}" type="datetimeFigureOut">
              <a:rPr lang="en-US" smtClean="0"/>
              <a:pPr/>
              <a:t>6/9/2012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0780A3-FA87-48FE-A4C7-84AB45F9486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6B1A76-5A6B-4390-AAB4-1AFEC706F37A}" type="datetimeFigureOut">
              <a:rPr lang="en-US" smtClean="0"/>
              <a:pPr/>
              <a:t>6/9/2012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0780A3-FA87-48FE-A4C7-84AB45F9486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6B1A76-5A6B-4390-AAB4-1AFEC706F37A}" type="datetimeFigureOut">
              <a:rPr lang="en-US" smtClean="0"/>
              <a:pPr/>
              <a:t>6/9/2012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0780A3-FA87-48FE-A4C7-84AB45F9486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6B1A76-5A6B-4390-AAB4-1AFEC706F37A}" type="datetimeFigureOut">
              <a:rPr lang="en-US" smtClean="0"/>
              <a:pPr/>
              <a:t>6/9/2012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0780A3-FA87-48FE-A4C7-84AB45F9486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6B1A76-5A6B-4390-AAB4-1AFEC706F37A}" type="datetimeFigureOut">
              <a:rPr lang="en-US" smtClean="0"/>
              <a:pPr/>
              <a:t>6/9/2012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0780A3-FA87-48FE-A4C7-84AB45F9486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6B1A76-5A6B-4390-AAB4-1AFEC706F37A}" type="datetimeFigureOut">
              <a:rPr lang="en-US" smtClean="0"/>
              <a:pPr/>
              <a:t>6/9/2012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0780A3-FA87-48FE-A4C7-84AB45F9486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6B1A76-5A6B-4390-AAB4-1AFEC706F37A}" type="datetimeFigureOut">
              <a:rPr lang="en-US" smtClean="0"/>
              <a:pPr/>
              <a:t>6/9/2012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0780A3-FA87-48FE-A4C7-84AB45F9486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3" Type="http://schemas.openxmlformats.org/officeDocument/2006/relationships/image" Target="../media/image5.jpeg"/><Relationship Id="rId7" Type="http://schemas.openxmlformats.org/officeDocument/2006/relationships/image" Target="../media/image9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1.jpeg"/><Relationship Id="rId7" Type="http://schemas.openxmlformats.org/officeDocument/2006/relationships/diagramColors" Target="../diagrams/colors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gi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jpeg"/><Relationship Id="rId3" Type="http://schemas.openxmlformats.org/officeDocument/2006/relationships/image" Target="../media/image1.jpeg"/><Relationship Id="rId7" Type="http://schemas.openxmlformats.org/officeDocument/2006/relationships/image" Target="../media/image23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2.jpeg"/><Relationship Id="rId5" Type="http://schemas.openxmlformats.org/officeDocument/2006/relationships/image" Target="../media/image21.jpeg"/><Relationship Id="rId10" Type="http://schemas.openxmlformats.org/officeDocument/2006/relationships/image" Target="../media/image26.jpeg"/><Relationship Id="rId4" Type="http://schemas.openxmlformats.org/officeDocument/2006/relationships/image" Target="../media/image20.jpeg"/><Relationship Id="rId9" Type="http://schemas.openxmlformats.org/officeDocument/2006/relationships/image" Target="../media/image25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5" Type="http://schemas.openxmlformats.org/officeDocument/2006/relationships/hyperlink" Target="http://www.ecoma.am/" TargetMode="External"/><Relationship Id="rId4" Type="http://schemas.openxmlformats.org/officeDocument/2006/relationships/image" Target="../media/image2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2057400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en-US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YEREVAN STATE UNIVERSITY OF ARCHITECTURE AND CONSTRUCTION</a:t>
            </a:r>
            <a:endParaRPr lang="en-US" sz="32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3" descr="logo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505200" y="228600"/>
            <a:ext cx="1905000" cy="1438797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990600" y="2895600"/>
            <a:ext cx="73914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3200" b="1" dirty="0" smtClean="0"/>
          </a:p>
          <a:p>
            <a:pPr algn="ctr"/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Economics, Law and Management Chair</a:t>
            </a:r>
          </a:p>
          <a:p>
            <a:pPr algn="ctr"/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Introduction)</a:t>
            </a:r>
            <a:endParaRPr lang="en-US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143000" y="5486400"/>
            <a:ext cx="7391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Presented by Dr. Irina Gh.Vanyan, </a:t>
            </a:r>
            <a:endParaRPr lang="en-US" sz="24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Armenia - 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June  11, 2012 </a:t>
            </a:r>
            <a:endParaRPr lang="en-US" sz="24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P404003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5596897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66800" y="0"/>
            <a:ext cx="8077200" cy="1143000"/>
          </a:xfrm>
        </p:spPr>
        <p:txBody>
          <a:bodyPr>
            <a:normAutofit/>
          </a:bodyPr>
          <a:lstStyle/>
          <a:p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YEREVAN STATE UNIVERSITY OF ARCHITECTURE AND CONSTRUCTION</a:t>
            </a:r>
            <a:endParaRPr lang="en-US" sz="24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3" descr="logo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1048495" cy="791901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486400" y="1676400"/>
            <a:ext cx="33528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BRIEF  INTRODUCTION </a:t>
            </a:r>
            <a:endParaRPr lang="en-US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867400" y="2743200"/>
            <a:ext cx="274320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chemeClr val="tx1"/>
              </a:buClr>
              <a:buFont typeface="Arial" pitchFamily="34" charset="0"/>
              <a:buChar char="•"/>
            </a:pPr>
            <a:r>
              <a:rPr lang="en-US" sz="2800" dirty="0" smtClean="0">
                <a:solidFill>
                  <a:schemeClr val="bg1"/>
                </a:solidFill>
              </a:rPr>
              <a:t>  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History</a:t>
            </a:r>
          </a:p>
          <a:p>
            <a:pPr>
              <a:buFont typeface="Arial" pitchFamily="34" charset="0"/>
              <a:buChar char="•"/>
            </a:pP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  Management</a:t>
            </a:r>
          </a:p>
          <a:p>
            <a:pPr>
              <a:buFont typeface="Arial" pitchFamily="34" charset="0"/>
              <a:buChar char="•"/>
            </a:pP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  Structure</a:t>
            </a:r>
          </a:p>
          <a:p>
            <a:pPr>
              <a:buFont typeface="Arial" pitchFamily="34" charset="0"/>
              <a:buChar char="•"/>
            </a:pPr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  Staff</a:t>
            </a:r>
          </a:p>
          <a:p>
            <a:pPr>
              <a:buFont typeface="Arial" pitchFamily="34" charset="0"/>
              <a:buChar char="•"/>
            </a:pPr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 Specialties </a:t>
            </a:r>
            <a:endParaRPr lang="en-US" sz="28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logo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149385" cy="868101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066800" y="1066800"/>
            <a:ext cx="2819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HISTORY </a:t>
            </a:r>
            <a:endParaRPr lang="en-US" sz="28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Picture 5" descr="P4040035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105400" y="838200"/>
            <a:ext cx="3810000" cy="50800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28600" y="1676400"/>
            <a:ext cx="47244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4075" indent="-854075"/>
            <a:r>
              <a:rPr lang="en-US" sz="2400" b="1" u="sng" dirty="0" smtClean="0">
                <a:latin typeface="Times New Roman" pitchFamily="18" charset="0"/>
                <a:cs typeface="Times New Roman" pitchFamily="18" charset="0"/>
              </a:rPr>
              <a:t>1930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 – the 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first  Construction Institute 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was 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established 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based 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on technical faculty of the State University of Armenia. </a:t>
            </a:r>
          </a:p>
          <a:p>
            <a:pPr marL="854075" indent="-854075"/>
            <a:r>
              <a:rPr lang="en-US" sz="2400" b="1" u="sng" dirty="0" smtClean="0">
                <a:latin typeface="Times New Roman" pitchFamily="18" charset="0"/>
                <a:cs typeface="Times New Roman" pitchFamily="18" charset="0"/>
              </a:rPr>
              <a:t>1933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 -  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Construction Institute was transferred 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to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	Polytechnic Institute of 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 Yerevan 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named by K.Marks.</a:t>
            </a:r>
          </a:p>
          <a:p>
            <a:pPr marL="914400" indent="-914400"/>
            <a:r>
              <a:rPr lang="en-US" sz="2400" b="1" u="sng" dirty="0" smtClean="0">
                <a:latin typeface="Times New Roman" pitchFamily="18" charset="0"/>
                <a:cs typeface="Times New Roman" pitchFamily="18" charset="0"/>
              </a:rPr>
              <a:t>1955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 -  the 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central corpus of  Polytechnic Institute of 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Yerevan was built.</a:t>
            </a:r>
            <a:endParaRPr lang="en-US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762000" y="0"/>
            <a:ext cx="8382000" cy="762000"/>
          </a:xfrm>
          <a:prstGeom prst="rect">
            <a:avLst/>
          </a:prstGeom>
          <a:ln>
            <a:noFill/>
          </a:ln>
        </p:spPr>
        <p:txBody>
          <a:bodyPr vert="horz" lIns="0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YEREVAN STATE UNIVERSITY OF ARCHITECTURE AND CONSTRUCTION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effectLst>
                <a:outerShdw blurRad="38100" dist="25400" dir="5400000" algn="tl" rotWithShape="0">
                  <a:srgbClr val="000000">
                    <a:alpha val="43000"/>
                  </a:srgbClr>
                </a:outerShdw>
              </a:effectLst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P4040039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410200" y="1447800"/>
            <a:ext cx="3486150" cy="4648200"/>
          </a:xfrm>
          <a:prstGeom prst="rect">
            <a:avLst/>
          </a:prstGeom>
        </p:spPr>
      </p:pic>
      <p:pic>
        <p:nvPicPr>
          <p:cNvPr id="4" name="Picture 3" descr="logo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45849" cy="71437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981200" y="609600"/>
            <a:ext cx="2286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HISTORY </a:t>
            </a:r>
            <a:endParaRPr lang="en-US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04800" y="1164134"/>
            <a:ext cx="5181600" cy="56938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258888" indent="-1093788"/>
            <a:r>
              <a:rPr lang="en-US" sz="2800" b="1" u="sng" dirty="0" smtClean="0">
                <a:latin typeface="Times New Roman" pitchFamily="18" charset="0"/>
                <a:cs typeface="Times New Roman" pitchFamily="18" charset="0"/>
              </a:rPr>
              <a:t>1989 -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  Architecture and Construction 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Institute 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was developed  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based 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on appropriate faculties and chairs of the  Polytechnic Institute.</a:t>
            </a:r>
          </a:p>
          <a:p>
            <a:pPr>
              <a:buFont typeface="Arial" pitchFamily="34" charset="0"/>
              <a:buChar char="•"/>
            </a:pPr>
            <a:endParaRPr lang="en-US" sz="2800" b="1" dirty="0" smtClean="0">
              <a:latin typeface="Times New Roman" pitchFamily="18" charset="0"/>
              <a:cs typeface="Times New Roman" pitchFamily="18" charset="0"/>
            </a:endParaRPr>
          </a:p>
          <a:p>
            <a:pPr marL="1079500" indent="-1079500">
              <a:tabLst>
                <a:tab pos="1079500" algn="l"/>
              </a:tabLst>
            </a:pPr>
            <a:r>
              <a:rPr lang="en-US" sz="2800" b="1" u="sng" dirty="0" smtClean="0">
                <a:latin typeface="Times New Roman" pitchFamily="18" charset="0"/>
                <a:cs typeface="Times New Roman" pitchFamily="18" charset="0"/>
              </a:rPr>
              <a:t>2000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  - Architecture 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and Construction Institute 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was 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re-named to Yerevan State University of Architecture and Construction.  </a:t>
            </a:r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990600" y="228600"/>
            <a:ext cx="8153400" cy="457200"/>
          </a:xfrm>
          <a:prstGeom prst="rect">
            <a:avLst/>
          </a:prstGeom>
          <a:ln>
            <a:noFill/>
          </a:ln>
        </p:spPr>
        <p:txBody>
          <a:bodyPr vert="horz" lIns="0" tIns="0" rIns="18288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YEREVAN STATE UNIVERSITY OF ARCHITECTURE AND CONSTRUCTION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effectLst>
                <a:outerShdw blurRad="38100" dist="25400" dir="5400000" algn="tl" rotWithShape="0">
                  <a:srgbClr val="000000">
                    <a:alpha val="43000"/>
                  </a:srgbClr>
                </a:outerShdw>
              </a:effectLst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logo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" cy="920830"/>
          </a:xfrm>
          <a:prstGeom prst="rect">
            <a:avLst/>
          </a:prstGeom>
        </p:spPr>
      </p:pic>
      <p:sp>
        <p:nvSpPr>
          <p:cNvPr id="8" name="Title 1"/>
          <p:cNvSpPr txBox="1">
            <a:spLocks/>
          </p:cNvSpPr>
          <p:nvPr/>
        </p:nvSpPr>
        <p:spPr>
          <a:xfrm>
            <a:off x="1219200" y="0"/>
            <a:ext cx="7924800" cy="457200"/>
          </a:xfrm>
          <a:prstGeom prst="rect">
            <a:avLst/>
          </a:prstGeom>
          <a:ln>
            <a:noFill/>
          </a:ln>
        </p:spPr>
        <p:txBody>
          <a:bodyPr vert="horz" lIns="0" tIns="0" rIns="18288" bIns="0" anchor="b">
            <a:normAutofit fontScale="85000" lnSpcReduction="10000"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YEREVAN STATE UNIVERSITY OF ARCHITECTURE AND CONSTRUCTION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8100" dist="25400" dir="5400000" algn="tl" rotWithShape="0">
                  <a:srgbClr val="000000">
                    <a:alpha val="43000"/>
                  </a:srgbClr>
                </a:outerShdw>
              </a:effectLst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grpSp>
        <p:nvGrpSpPr>
          <p:cNvPr id="49" name="Group 48"/>
          <p:cNvGrpSpPr/>
          <p:nvPr/>
        </p:nvGrpSpPr>
        <p:grpSpPr>
          <a:xfrm>
            <a:off x="304800" y="1066800"/>
            <a:ext cx="8382000" cy="2133599"/>
            <a:chOff x="304800" y="1066800"/>
            <a:chExt cx="8382000" cy="2133599"/>
          </a:xfrm>
        </p:grpSpPr>
        <p:sp>
          <p:nvSpPr>
            <p:cNvPr id="19" name="Right Arrow 18"/>
            <p:cNvSpPr/>
            <p:nvPr/>
          </p:nvSpPr>
          <p:spPr>
            <a:xfrm>
              <a:off x="3124200" y="2590800"/>
              <a:ext cx="609600" cy="304800"/>
            </a:xfrm>
            <a:prstGeom prst="rightArrow">
              <a:avLst/>
            </a:prstGeom>
            <a:solidFill>
              <a:srgbClr val="0070C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3" name="Group 12"/>
            <p:cNvGrpSpPr/>
            <p:nvPr/>
          </p:nvGrpSpPr>
          <p:grpSpPr>
            <a:xfrm>
              <a:off x="304800" y="2362200"/>
              <a:ext cx="2819400" cy="838199"/>
              <a:chOff x="340700" y="284170"/>
              <a:chExt cx="1872595" cy="1199351"/>
            </a:xfrm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</p:grpSpPr>
          <p:sp>
            <p:nvSpPr>
              <p:cNvPr id="16" name="Rounded Rectangle 15"/>
              <p:cNvSpPr/>
              <p:nvPr/>
            </p:nvSpPr>
            <p:spPr>
              <a:xfrm>
                <a:off x="340700" y="284170"/>
                <a:ext cx="1872595" cy="1193037"/>
              </a:xfrm>
              <a:prstGeom prst="roundRect">
                <a:avLst>
                  <a:gd name="adj" fmla="val 10000"/>
                </a:avLst>
              </a:prstGeom>
              <a:solidFill>
                <a:schemeClr val="tx2">
                  <a:lumMod val="40000"/>
                  <a:lumOff val="60000"/>
                  <a:alpha val="90000"/>
                </a:schemeClr>
              </a:solidFill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p3d>
                <a:bevelT w="190500" h="38100"/>
              </a:sp3d>
            </p:spPr>
            <p:style>
              <a:lnRef idx="2">
                <a:scrgbClr r="0" g="0" b="0"/>
              </a:lnRef>
              <a:fillRef idx="1">
                <a:scrgbClr r="0" g="0" b="0"/>
              </a:fillRef>
              <a:effectRef idx="0">
                <a:scrgbClr r="0" g="0" b="0"/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</p:sp>
          <p:sp>
            <p:nvSpPr>
              <p:cNvPr id="17" name="Rounded Rectangle 4"/>
              <p:cNvSpPr/>
              <p:nvPr/>
            </p:nvSpPr>
            <p:spPr>
              <a:xfrm>
                <a:off x="340700" y="360370"/>
                <a:ext cx="1802709" cy="1123151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 spcFirstLastPara="0" vert="horz" wrap="square" lIns="76200" tIns="76200" rIns="76200" bIns="76200" numCol="1" spcCol="1270" anchor="ctr" anchorCtr="0">
                <a:noAutofit/>
              </a:bodyPr>
              <a:lstStyle/>
              <a:p>
                <a:pPr lvl="0" algn="ctr" defTabSz="8890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en-US" sz="2000" b="1" kern="1200" dirty="0" smtClean="0">
                    <a:latin typeface="Times New Roman" pitchFamily="18" charset="0"/>
                    <a:cs typeface="Times New Roman" pitchFamily="18" charset="0"/>
                  </a:rPr>
                  <a:t>Council of University – 32 members</a:t>
                </a:r>
                <a:endParaRPr lang="en-US" sz="2000" b="1" kern="1200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p:grpSp>
        <p:pic>
          <p:nvPicPr>
            <p:cNvPr id="38" name="Picture 37" descr="1525R-139940 (2).jp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09600" y="1219200"/>
              <a:ext cx="2124075" cy="1118474"/>
            </a:xfrm>
            <a:prstGeom prst="rect">
              <a:avLst/>
            </a:prstGeom>
          </p:spPr>
        </p:pic>
        <p:grpSp>
          <p:nvGrpSpPr>
            <p:cNvPr id="39" name="Group 38"/>
            <p:cNvGrpSpPr/>
            <p:nvPr/>
          </p:nvGrpSpPr>
          <p:grpSpPr>
            <a:xfrm>
              <a:off x="3810000" y="2362200"/>
              <a:ext cx="2133600" cy="838199"/>
              <a:chOff x="340700" y="284170"/>
              <a:chExt cx="1872595" cy="1199351"/>
            </a:xfrm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</p:grpSpPr>
          <p:sp>
            <p:nvSpPr>
              <p:cNvPr id="40" name="Rounded Rectangle 39"/>
              <p:cNvSpPr/>
              <p:nvPr/>
            </p:nvSpPr>
            <p:spPr>
              <a:xfrm>
                <a:off x="340700" y="284170"/>
                <a:ext cx="1872595" cy="1193037"/>
              </a:xfrm>
              <a:prstGeom prst="roundRect">
                <a:avLst>
                  <a:gd name="adj" fmla="val 10000"/>
                </a:avLst>
              </a:prstGeom>
              <a:solidFill>
                <a:schemeClr val="tx2">
                  <a:lumMod val="40000"/>
                  <a:lumOff val="60000"/>
                  <a:alpha val="90000"/>
                </a:schemeClr>
              </a:solidFill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p3d>
                <a:bevelT w="190500" h="38100"/>
              </a:sp3d>
            </p:spPr>
            <p:style>
              <a:lnRef idx="2">
                <a:scrgbClr r="0" g="0" b="0"/>
              </a:lnRef>
              <a:fillRef idx="1">
                <a:scrgbClr r="0" g="0" b="0"/>
              </a:fillRef>
              <a:effectRef idx="0">
                <a:scrgbClr r="0" g="0" b="0"/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</p:sp>
          <p:sp>
            <p:nvSpPr>
              <p:cNvPr id="41" name="Rounded Rectangle 4"/>
              <p:cNvSpPr/>
              <p:nvPr/>
            </p:nvSpPr>
            <p:spPr>
              <a:xfrm>
                <a:off x="340700" y="393202"/>
                <a:ext cx="1797691" cy="1090319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 spcFirstLastPara="0" vert="horz" wrap="square" lIns="76200" tIns="76200" rIns="76200" bIns="76200" numCol="1" spcCol="1270" anchor="ctr" anchorCtr="0">
                <a:noAutofit/>
              </a:bodyPr>
              <a:lstStyle/>
              <a:p>
                <a:pPr lvl="0" algn="ctr" defTabSz="8890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en-US" b="1" dirty="0" smtClean="0">
                    <a:latin typeface="Times New Roman" pitchFamily="18" charset="0"/>
                    <a:cs typeface="Times New Roman" pitchFamily="18" charset="0"/>
                  </a:rPr>
                  <a:t>Rector</a:t>
                </a:r>
              </a:p>
              <a:p>
                <a:pPr lvl="0" algn="ctr" defTabSz="8890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en-US" b="1" dirty="0" smtClean="0">
                    <a:latin typeface="Times New Roman" pitchFamily="18" charset="0"/>
                    <a:cs typeface="Times New Roman" pitchFamily="18" charset="0"/>
                  </a:rPr>
                  <a:t> (Head </a:t>
                </a:r>
                <a:r>
                  <a:rPr lang="en-US" b="1" dirty="0" smtClean="0">
                    <a:latin typeface="Times New Roman" pitchFamily="18" charset="0"/>
                    <a:cs typeface="Times New Roman" pitchFamily="18" charset="0"/>
                  </a:rPr>
                  <a:t>of </a:t>
                </a:r>
                <a:r>
                  <a:rPr lang="en-US" b="1" dirty="0" smtClean="0">
                    <a:latin typeface="Times New Roman" pitchFamily="18" charset="0"/>
                    <a:cs typeface="Times New Roman" pitchFamily="18" charset="0"/>
                  </a:rPr>
                  <a:t>Council)</a:t>
                </a:r>
                <a:endParaRPr lang="en-US" b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p:grpSp>
        <p:grpSp>
          <p:nvGrpSpPr>
            <p:cNvPr id="42" name="Group 41"/>
            <p:cNvGrpSpPr/>
            <p:nvPr/>
          </p:nvGrpSpPr>
          <p:grpSpPr>
            <a:xfrm>
              <a:off x="6553200" y="2362200"/>
              <a:ext cx="2133600" cy="838199"/>
              <a:chOff x="340700" y="284170"/>
              <a:chExt cx="1872595" cy="1199351"/>
            </a:xfrm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</p:grpSpPr>
          <p:sp>
            <p:nvSpPr>
              <p:cNvPr id="43" name="Rounded Rectangle 42"/>
              <p:cNvSpPr/>
              <p:nvPr/>
            </p:nvSpPr>
            <p:spPr>
              <a:xfrm>
                <a:off x="340700" y="284170"/>
                <a:ext cx="1872595" cy="1193037"/>
              </a:xfrm>
              <a:prstGeom prst="roundRect">
                <a:avLst>
                  <a:gd name="adj" fmla="val 10000"/>
                </a:avLst>
              </a:prstGeom>
              <a:solidFill>
                <a:schemeClr val="tx2">
                  <a:lumMod val="40000"/>
                  <a:lumOff val="60000"/>
                  <a:alpha val="90000"/>
                </a:schemeClr>
              </a:solidFill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p3d>
                <a:bevelT w="190500" h="38100"/>
              </a:sp3d>
            </p:spPr>
            <p:style>
              <a:lnRef idx="2">
                <a:scrgbClr r="0" g="0" b="0"/>
              </a:lnRef>
              <a:fillRef idx="1">
                <a:scrgbClr r="0" g="0" b="0"/>
              </a:fillRef>
              <a:effectRef idx="0">
                <a:scrgbClr r="0" g="0" b="0"/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</p:sp>
          <p:sp>
            <p:nvSpPr>
              <p:cNvPr id="44" name="Rounded Rectangle 4"/>
              <p:cNvSpPr/>
              <p:nvPr/>
            </p:nvSpPr>
            <p:spPr>
              <a:xfrm>
                <a:off x="340700" y="393202"/>
                <a:ext cx="1797691" cy="1090319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 spcFirstLastPara="0" vert="horz" wrap="square" lIns="76200" tIns="76200" rIns="76200" bIns="76200" numCol="1" spcCol="1270" anchor="ctr" anchorCtr="0">
                <a:noAutofit/>
              </a:bodyPr>
              <a:lstStyle/>
              <a:p>
                <a:pPr lvl="0" algn="ctr" defTabSz="8890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en-US" sz="2000" b="1" dirty="0" smtClean="0">
                    <a:latin typeface="Times New Roman" pitchFamily="18" charset="0"/>
                    <a:cs typeface="Times New Roman" pitchFamily="18" charset="0"/>
                  </a:rPr>
                  <a:t>Staff of Rector</a:t>
                </a:r>
                <a:endParaRPr lang="en-US" sz="2000" b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p:grpSp>
        <p:sp>
          <p:nvSpPr>
            <p:cNvPr id="45" name="Right Arrow 44"/>
            <p:cNvSpPr/>
            <p:nvPr/>
          </p:nvSpPr>
          <p:spPr>
            <a:xfrm>
              <a:off x="5943600" y="2667000"/>
              <a:ext cx="609600" cy="304800"/>
            </a:xfrm>
            <a:prstGeom prst="rightArrow">
              <a:avLst/>
            </a:prstGeom>
            <a:solidFill>
              <a:srgbClr val="0070C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47" name="Picture 46" descr="1621.jp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553200" y="1066800"/>
              <a:ext cx="1938338" cy="1276981"/>
            </a:xfrm>
            <a:prstGeom prst="rect">
              <a:avLst/>
            </a:prstGeom>
          </p:spPr>
        </p:pic>
        <p:pic>
          <p:nvPicPr>
            <p:cNvPr id="48" name="Picture 47" descr="2.jpg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495800" y="1066800"/>
              <a:ext cx="685800" cy="1266569"/>
            </a:xfrm>
            <a:prstGeom prst="rect">
              <a:avLst/>
            </a:prstGeom>
          </p:spPr>
        </p:pic>
      </p:grpSp>
      <p:grpSp>
        <p:nvGrpSpPr>
          <p:cNvPr id="129" name="Group 128"/>
          <p:cNvGrpSpPr/>
          <p:nvPr/>
        </p:nvGrpSpPr>
        <p:grpSpPr>
          <a:xfrm>
            <a:off x="304800" y="457200"/>
            <a:ext cx="8610600" cy="6172200"/>
            <a:chOff x="304800" y="457200"/>
            <a:chExt cx="8610600" cy="6172200"/>
          </a:xfrm>
        </p:grpSpPr>
        <p:sp>
          <p:nvSpPr>
            <p:cNvPr id="5" name="TextBox 4"/>
            <p:cNvSpPr txBox="1"/>
            <p:nvPr/>
          </p:nvSpPr>
          <p:spPr>
            <a:xfrm>
              <a:off x="1905000" y="457200"/>
              <a:ext cx="56388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 smtClean="0">
                  <a:latin typeface="Times New Roman" pitchFamily="18" charset="0"/>
                  <a:cs typeface="Times New Roman" pitchFamily="18" charset="0"/>
                </a:rPr>
                <a:t>ORGANIZATIONAL STRUCTURE </a:t>
              </a:r>
              <a:endParaRPr lang="en-US" sz="2400" b="1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50" name="Rectangle 49"/>
            <p:cNvSpPr/>
            <p:nvPr/>
          </p:nvSpPr>
          <p:spPr>
            <a:xfrm>
              <a:off x="304800" y="914400"/>
              <a:ext cx="8610600" cy="2362200"/>
            </a:xfrm>
            <a:prstGeom prst="rect">
              <a:avLst/>
            </a:prstGeom>
            <a:noFill/>
            <a:ln>
              <a:solidFill>
                <a:srgbClr val="002060"/>
              </a:solidFill>
              <a:prstDash val="lg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12700">
                  <a:solidFill>
                    <a:schemeClr val="tx1"/>
                  </a:solidFill>
                  <a:prstDash val="dash"/>
                </a:ln>
              </a:endParaRPr>
            </a:p>
          </p:txBody>
        </p:sp>
        <p:sp>
          <p:nvSpPr>
            <p:cNvPr id="51" name="Down Arrow 50"/>
            <p:cNvSpPr/>
            <p:nvPr/>
          </p:nvSpPr>
          <p:spPr>
            <a:xfrm>
              <a:off x="4267200" y="3276600"/>
              <a:ext cx="685800" cy="381000"/>
            </a:xfrm>
            <a:prstGeom prst="down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28" name="Group 127"/>
            <p:cNvGrpSpPr/>
            <p:nvPr/>
          </p:nvGrpSpPr>
          <p:grpSpPr>
            <a:xfrm>
              <a:off x="838200" y="3657600"/>
              <a:ext cx="7467600" cy="2971800"/>
              <a:chOff x="838200" y="3657600"/>
              <a:chExt cx="7467600" cy="2971800"/>
            </a:xfrm>
          </p:grpSpPr>
          <p:sp>
            <p:nvSpPr>
              <p:cNvPr id="67" name="TextBox 66"/>
              <p:cNvSpPr txBox="1"/>
              <p:nvPr/>
            </p:nvSpPr>
            <p:spPr>
              <a:xfrm>
                <a:off x="5486400" y="3962400"/>
                <a:ext cx="2514600" cy="461665"/>
              </a:xfrm>
              <a:prstGeom prst="rect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400" b="1" dirty="0" smtClean="0">
                    <a:latin typeface="Times New Roman" pitchFamily="18" charset="0"/>
                    <a:cs typeface="Times New Roman" pitchFamily="18" charset="0"/>
                  </a:rPr>
                  <a:t>Departments - 6</a:t>
                </a:r>
                <a:endParaRPr lang="en-US" sz="2400" b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74" name="TextBox 73"/>
              <p:cNvSpPr txBox="1"/>
              <p:nvPr/>
            </p:nvSpPr>
            <p:spPr>
              <a:xfrm>
                <a:off x="6096000" y="4800600"/>
                <a:ext cx="1981200" cy="461665"/>
              </a:xfrm>
              <a:prstGeom prst="rect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400" b="1" dirty="0" smtClean="0">
                    <a:latin typeface="Times New Roman" pitchFamily="18" charset="0"/>
                    <a:cs typeface="Times New Roman" pitchFamily="18" charset="0"/>
                  </a:rPr>
                  <a:t>Faculties - 9</a:t>
                </a:r>
                <a:endParaRPr lang="en-US" sz="2400" b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86" name="TextBox 85"/>
              <p:cNvSpPr txBox="1"/>
              <p:nvPr/>
            </p:nvSpPr>
            <p:spPr>
              <a:xfrm>
                <a:off x="6248400" y="5791200"/>
                <a:ext cx="1752600" cy="461665"/>
              </a:xfrm>
              <a:prstGeom prst="rect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400" b="1" dirty="0" smtClean="0">
                    <a:latin typeface="Times New Roman" pitchFamily="18" charset="0"/>
                    <a:cs typeface="Times New Roman" pitchFamily="18" charset="0"/>
                  </a:rPr>
                  <a:t>Chairs - 26</a:t>
                </a:r>
                <a:endParaRPr lang="en-US" sz="2400" b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93" name="Rectangle 92"/>
              <p:cNvSpPr/>
              <p:nvPr/>
            </p:nvSpPr>
            <p:spPr>
              <a:xfrm>
                <a:off x="838200" y="3657600"/>
                <a:ext cx="7467600" cy="2971800"/>
              </a:xfrm>
              <a:prstGeom prst="rect">
                <a:avLst/>
              </a:prstGeom>
              <a:noFill/>
              <a:ln w="38100">
                <a:solidFill>
                  <a:srgbClr val="002060"/>
                </a:solidFill>
                <a:prstDash val="lg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107" name="Group 106"/>
              <p:cNvGrpSpPr/>
              <p:nvPr/>
            </p:nvGrpSpPr>
            <p:grpSpPr>
              <a:xfrm>
                <a:off x="2667000" y="3886200"/>
                <a:ext cx="1371600" cy="525893"/>
                <a:chOff x="2438400" y="3810000"/>
                <a:chExt cx="1371600" cy="525893"/>
              </a:xfrm>
            </p:grpSpPr>
            <p:pic>
              <p:nvPicPr>
                <p:cNvPr id="95" name="Picture 94" descr="Presentation7 (2).jpg"/>
                <p:cNvPicPr>
                  <a:picLocks noChangeAspect="1"/>
                </p:cNvPicPr>
                <p:nvPr/>
              </p:nvPicPr>
              <p:blipFill>
                <a:blip r:embed="rId6" cstate="print"/>
                <a:stretch>
                  <a:fillRect/>
                </a:stretch>
              </p:blipFill>
              <p:spPr>
                <a:xfrm>
                  <a:off x="2438400" y="3810000"/>
                  <a:ext cx="685800" cy="525893"/>
                </a:xfrm>
                <a:prstGeom prst="rect">
                  <a:avLst/>
                </a:prstGeom>
              </p:spPr>
            </p:pic>
            <p:pic>
              <p:nvPicPr>
                <p:cNvPr id="96" name="Picture 95" descr="Presentation7 (2).jpg"/>
                <p:cNvPicPr>
                  <a:picLocks noChangeAspect="1"/>
                </p:cNvPicPr>
                <p:nvPr/>
              </p:nvPicPr>
              <p:blipFill>
                <a:blip r:embed="rId6" cstate="print"/>
                <a:stretch>
                  <a:fillRect/>
                </a:stretch>
              </p:blipFill>
              <p:spPr>
                <a:xfrm>
                  <a:off x="3124200" y="3810000"/>
                  <a:ext cx="685800" cy="525893"/>
                </a:xfrm>
                <a:prstGeom prst="rect">
                  <a:avLst/>
                </a:prstGeom>
              </p:spPr>
            </p:pic>
          </p:grpSp>
          <p:grpSp>
            <p:nvGrpSpPr>
              <p:cNvPr id="108" name="Group 107"/>
              <p:cNvGrpSpPr/>
              <p:nvPr/>
            </p:nvGrpSpPr>
            <p:grpSpPr>
              <a:xfrm>
                <a:off x="1752600" y="4724400"/>
                <a:ext cx="3048000" cy="584325"/>
                <a:chOff x="1600200" y="4572000"/>
                <a:chExt cx="3048000" cy="584325"/>
              </a:xfrm>
            </p:grpSpPr>
            <p:pic>
              <p:nvPicPr>
                <p:cNvPr id="97" name="Picture 96" descr="Presentation7 (2).jpg"/>
                <p:cNvPicPr>
                  <a:picLocks noChangeAspect="1"/>
                </p:cNvPicPr>
                <p:nvPr/>
              </p:nvPicPr>
              <p:blipFill>
                <a:blip r:embed="rId7" cstate="print"/>
                <a:stretch>
                  <a:fillRect/>
                </a:stretch>
              </p:blipFill>
              <p:spPr>
                <a:xfrm>
                  <a:off x="1600200" y="4572000"/>
                  <a:ext cx="715660" cy="548789"/>
                </a:xfrm>
                <a:prstGeom prst="rect">
                  <a:avLst/>
                </a:prstGeom>
              </p:spPr>
            </p:pic>
            <p:pic>
              <p:nvPicPr>
                <p:cNvPr id="98" name="Picture 97" descr="Presentation7 (2).jpg"/>
                <p:cNvPicPr>
                  <a:picLocks noChangeAspect="1"/>
                </p:cNvPicPr>
                <p:nvPr/>
              </p:nvPicPr>
              <p:blipFill>
                <a:blip r:embed="rId8" cstate="print"/>
                <a:stretch>
                  <a:fillRect/>
                </a:stretch>
              </p:blipFill>
              <p:spPr>
                <a:xfrm>
                  <a:off x="2362200" y="4572000"/>
                  <a:ext cx="762000" cy="584325"/>
                </a:xfrm>
                <a:prstGeom prst="rect">
                  <a:avLst/>
                </a:prstGeom>
              </p:spPr>
            </p:pic>
            <p:pic>
              <p:nvPicPr>
                <p:cNvPr id="99" name="Picture 98" descr="Presentation7 (2).jpg"/>
                <p:cNvPicPr>
                  <a:picLocks noChangeAspect="1"/>
                </p:cNvPicPr>
                <p:nvPr/>
              </p:nvPicPr>
              <p:blipFill>
                <a:blip r:embed="rId8" cstate="print"/>
                <a:stretch>
                  <a:fillRect/>
                </a:stretch>
              </p:blipFill>
              <p:spPr>
                <a:xfrm>
                  <a:off x="3124200" y="4572000"/>
                  <a:ext cx="762000" cy="584325"/>
                </a:xfrm>
                <a:prstGeom prst="rect">
                  <a:avLst/>
                </a:prstGeom>
              </p:spPr>
            </p:pic>
            <p:pic>
              <p:nvPicPr>
                <p:cNvPr id="100" name="Picture 99" descr="Presentation7 (2).jpg"/>
                <p:cNvPicPr>
                  <a:picLocks noChangeAspect="1"/>
                </p:cNvPicPr>
                <p:nvPr/>
              </p:nvPicPr>
              <p:blipFill>
                <a:blip r:embed="rId8" cstate="print"/>
                <a:stretch>
                  <a:fillRect/>
                </a:stretch>
              </p:blipFill>
              <p:spPr>
                <a:xfrm>
                  <a:off x="3886200" y="4572000"/>
                  <a:ext cx="762000" cy="584325"/>
                </a:xfrm>
                <a:prstGeom prst="rect">
                  <a:avLst/>
                </a:prstGeom>
              </p:spPr>
            </p:pic>
          </p:grpSp>
          <p:grpSp>
            <p:nvGrpSpPr>
              <p:cNvPr id="109" name="Group 108"/>
              <p:cNvGrpSpPr/>
              <p:nvPr/>
            </p:nvGrpSpPr>
            <p:grpSpPr>
              <a:xfrm>
                <a:off x="990600" y="5638800"/>
                <a:ext cx="4495800" cy="584325"/>
                <a:chOff x="990600" y="5638800"/>
                <a:chExt cx="4495800" cy="584325"/>
              </a:xfrm>
            </p:grpSpPr>
            <p:pic>
              <p:nvPicPr>
                <p:cNvPr id="101" name="Picture 100" descr="Presentation7 (2).jpg"/>
                <p:cNvPicPr>
                  <a:picLocks noChangeAspect="1"/>
                </p:cNvPicPr>
                <p:nvPr/>
              </p:nvPicPr>
              <p:blipFill>
                <a:blip r:embed="rId8" cstate="print"/>
                <a:stretch>
                  <a:fillRect/>
                </a:stretch>
              </p:blipFill>
              <p:spPr>
                <a:xfrm>
                  <a:off x="990600" y="5638800"/>
                  <a:ext cx="762000" cy="584325"/>
                </a:xfrm>
                <a:prstGeom prst="rect">
                  <a:avLst/>
                </a:prstGeom>
              </p:spPr>
            </p:pic>
            <p:pic>
              <p:nvPicPr>
                <p:cNvPr id="102" name="Picture 101" descr="Presentation7 (2).jpg"/>
                <p:cNvPicPr>
                  <a:picLocks noChangeAspect="1"/>
                </p:cNvPicPr>
                <p:nvPr/>
              </p:nvPicPr>
              <p:blipFill>
                <a:blip r:embed="rId8" cstate="print"/>
                <a:stretch>
                  <a:fillRect/>
                </a:stretch>
              </p:blipFill>
              <p:spPr>
                <a:xfrm>
                  <a:off x="1752600" y="5638800"/>
                  <a:ext cx="762000" cy="584325"/>
                </a:xfrm>
                <a:prstGeom prst="rect">
                  <a:avLst/>
                </a:prstGeom>
              </p:spPr>
            </p:pic>
            <p:pic>
              <p:nvPicPr>
                <p:cNvPr id="103" name="Picture 102" descr="Presentation7 (2).jpg"/>
                <p:cNvPicPr>
                  <a:picLocks noChangeAspect="1"/>
                </p:cNvPicPr>
                <p:nvPr/>
              </p:nvPicPr>
              <p:blipFill>
                <a:blip r:embed="rId8" cstate="print"/>
                <a:stretch>
                  <a:fillRect/>
                </a:stretch>
              </p:blipFill>
              <p:spPr>
                <a:xfrm>
                  <a:off x="2438400" y="5638800"/>
                  <a:ext cx="762000" cy="584325"/>
                </a:xfrm>
                <a:prstGeom prst="rect">
                  <a:avLst/>
                </a:prstGeom>
              </p:spPr>
            </p:pic>
            <p:pic>
              <p:nvPicPr>
                <p:cNvPr id="104" name="Picture 103" descr="Presentation7 (2).jpg"/>
                <p:cNvPicPr>
                  <a:picLocks noChangeAspect="1"/>
                </p:cNvPicPr>
                <p:nvPr/>
              </p:nvPicPr>
              <p:blipFill>
                <a:blip r:embed="rId8" cstate="print"/>
                <a:stretch>
                  <a:fillRect/>
                </a:stretch>
              </p:blipFill>
              <p:spPr>
                <a:xfrm>
                  <a:off x="3200400" y="5638800"/>
                  <a:ext cx="762000" cy="584325"/>
                </a:xfrm>
                <a:prstGeom prst="rect">
                  <a:avLst/>
                </a:prstGeom>
              </p:spPr>
            </p:pic>
            <p:pic>
              <p:nvPicPr>
                <p:cNvPr id="105" name="Picture 104" descr="Presentation7 (2).jpg"/>
                <p:cNvPicPr>
                  <a:picLocks noChangeAspect="1"/>
                </p:cNvPicPr>
                <p:nvPr/>
              </p:nvPicPr>
              <p:blipFill>
                <a:blip r:embed="rId8" cstate="print"/>
                <a:stretch>
                  <a:fillRect/>
                </a:stretch>
              </p:blipFill>
              <p:spPr>
                <a:xfrm>
                  <a:off x="3962400" y="5638800"/>
                  <a:ext cx="762000" cy="584325"/>
                </a:xfrm>
                <a:prstGeom prst="rect">
                  <a:avLst/>
                </a:prstGeom>
              </p:spPr>
            </p:pic>
            <p:pic>
              <p:nvPicPr>
                <p:cNvPr id="106" name="Picture 105" descr="Presentation7 (2).jpg"/>
                <p:cNvPicPr>
                  <a:picLocks noChangeAspect="1"/>
                </p:cNvPicPr>
                <p:nvPr/>
              </p:nvPicPr>
              <p:blipFill>
                <a:blip r:embed="rId8" cstate="print"/>
                <a:stretch>
                  <a:fillRect/>
                </a:stretch>
              </p:blipFill>
              <p:spPr>
                <a:xfrm>
                  <a:off x="4724400" y="5638800"/>
                  <a:ext cx="762000" cy="584325"/>
                </a:xfrm>
                <a:prstGeom prst="rect">
                  <a:avLst/>
                </a:prstGeom>
              </p:spPr>
            </p:pic>
          </p:grpSp>
          <p:sp>
            <p:nvSpPr>
              <p:cNvPr id="110" name="Down Arrow 109"/>
              <p:cNvSpPr/>
              <p:nvPr/>
            </p:nvSpPr>
            <p:spPr>
              <a:xfrm>
                <a:off x="6629400" y="4343400"/>
                <a:ext cx="381000" cy="533400"/>
              </a:xfrm>
              <a:prstGeom prst="downArrow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1" name="Down Arrow 110"/>
              <p:cNvSpPr/>
              <p:nvPr/>
            </p:nvSpPr>
            <p:spPr>
              <a:xfrm>
                <a:off x="6705600" y="5257800"/>
                <a:ext cx="381000" cy="533400"/>
              </a:xfrm>
              <a:prstGeom prst="downArrow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113" name="Straight Connector 112"/>
              <p:cNvCxnSpPr/>
              <p:nvPr/>
            </p:nvCxnSpPr>
            <p:spPr>
              <a:xfrm>
                <a:off x="4114800" y="4191000"/>
                <a:ext cx="1447800" cy="0"/>
              </a:xfrm>
              <a:prstGeom prst="line">
                <a:avLst/>
              </a:prstGeom>
              <a:ln w="5715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5" name="Straight Connector 114"/>
              <p:cNvCxnSpPr>
                <a:endCxn id="74" idx="1"/>
              </p:cNvCxnSpPr>
              <p:nvPr/>
            </p:nvCxnSpPr>
            <p:spPr>
              <a:xfrm>
                <a:off x="4953000" y="5029200"/>
                <a:ext cx="1143000" cy="2233"/>
              </a:xfrm>
              <a:prstGeom prst="line">
                <a:avLst/>
              </a:prstGeom>
              <a:ln w="5715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7" name="Straight Connector 116"/>
              <p:cNvCxnSpPr>
                <a:endCxn id="86" idx="1"/>
              </p:cNvCxnSpPr>
              <p:nvPr/>
            </p:nvCxnSpPr>
            <p:spPr>
              <a:xfrm>
                <a:off x="5486400" y="6019800"/>
                <a:ext cx="762000" cy="2233"/>
              </a:xfrm>
              <a:prstGeom prst="line">
                <a:avLst/>
              </a:prstGeom>
              <a:ln w="5715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9" name="Straight Connector 118"/>
              <p:cNvCxnSpPr/>
              <p:nvPr/>
            </p:nvCxnSpPr>
            <p:spPr>
              <a:xfrm>
                <a:off x="2667000" y="4419600"/>
                <a:ext cx="1447800" cy="0"/>
              </a:xfrm>
              <a:prstGeom prst="line">
                <a:avLst/>
              </a:prstGeom>
              <a:ln w="5715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0" name="Straight Connector 119"/>
              <p:cNvCxnSpPr/>
              <p:nvPr/>
            </p:nvCxnSpPr>
            <p:spPr>
              <a:xfrm>
                <a:off x="1752600" y="5334000"/>
                <a:ext cx="3200400" cy="0"/>
              </a:xfrm>
              <a:prstGeom prst="line">
                <a:avLst/>
              </a:prstGeom>
              <a:ln w="5715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4" name="Straight Connector 123"/>
              <p:cNvCxnSpPr/>
              <p:nvPr/>
            </p:nvCxnSpPr>
            <p:spPr>
              <a:xfrm>
                <a:off x="1066800" y="6248400"/>
                <a:ext cx="4343400" cy="0"/>
              </a:xfrm>
              <a:prstGeom prst="line">
                <a:avLst/>
              </a:prstGeom>
              <a:ln w="5715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logo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" cy="920830"/>
          </a:xfrm>
          <a:prstGeom prst="rect">
            <a:avLst/>
          </a:prstGeom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1219200" y="0"/>
            <a:ext cx="7924800" cy="457200"/>
          </a:xfrm>
          <a:prstGeom prst="rect">
            <a:avLst/>
          </a:prstGeom>
          <a:ln>
            <a:noFill/>
          </a:ln>
        </p:spPr>
        <p:txBody>
          <a:bodyPr vert="horz" lIns="0" tIns="0" rIns="18288" bIns="0" anchor="b">
            <a:normAutofit fontScale="85000" lnSpcReduction="10000"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YEREVAN STATE UNIVERSITY OF ARCHITECTURE AND CONSTRUCTION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8100" dist="25400" dir="5400000" algn="tl" rotWithShape="0">
                  <a:srgbClr val="000000">
                    <a:alpha val="43000"/>
                  </a:srgbClr>
                </a:outerShdw>
              </a:effectLst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grpSp>
        <p:nvGrpSpPr>
          <p:cNvPr id="54" name="Group 53"/>
          <p:cNvGrpSpPr/>
          <p:nvPr/>
        </p:nvGrpSpPr>
        <p:grpSpPr>
          <a:xfrm>
            <a:off x="533400" y="1447800"/>
            <a:ext cx="8382000" cy="5225152"/>
            <a:chOff x="533400" y="1447800"/>
            <a:chExt cx="8382000" cy="5225152"/>
          </a:xfrm>
        </p:grpSpPr>
        <p:grpSp>
          <p:nvGrpSpPr>
            <p:cNvPr id="51" name="Group 50"/>
            <p:cNvGrpSpPr/>
            <p:nvPr/>
          </p:nvGrpSpPr>
          <p:grpSpPr>
            <a:xfrm>
              <a:off x="533400" y="1447800"/>
              <a:ext cx="8382000" cy="5225152"/>
              <a:chOff x="381000" y="990600"/>
              <a:chExt cx="8382000" cy="5225152"/>
            </a:xfrm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</p:grpSpPr>
          <p:sp>
            <p:nvSpPr>
              <p:cNvPr id="8" name="Oval 7"/>
              <p:cNvSpPr/>
              <p:nvPr/>
            </p:nvSpPr>
            <p:spPr>
              <a:xfrm rot="16200000">
                <a:off x="-1295400" y="2971800"/>
                <a:ext cx="4191000" cy="838200"/>
              </a:xfrm>
              <a:prstGeom prst="ellipse">
                <a:avLst/>
              </a:prstGeom>
              <a:solidFill>
                <a:srgbClr val="FFC000"/>
              </a:solidFill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b="1" dirty="0" smtClean="0">
                    <a:solidFill>
                      <a:schemeClr val="tx1"/>
                    </a:solidFill>
                    <a:latin typeface="Times New Roman" pitchFamily="18" charset="0"/>
                    <a:cs typeface="Times New Roman" pitchFamily="18" charset="0"/>
                  </a:rPr>
                  <a:t>DEPARTMENTS - 6</a:t>
                </a:r>
                <a:endParaRPr lang="en-US" sz="2400" b="1" dirty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10" name="Rounded Rectangle 4"/>
              <p:cNvSpPr/>
              <p:nvPr/>
            </p:nvSpPr>
            <p:spPr>
              <a:xfrm>
                <a:off x="1905000" y="2971800"/>
                <a:ext cx="2273355" cy="583358"/>
              </a:xfrm>
              <a:prstGeom prst="rect">
                <a:avLst/>
              </a:prstGeom>
              <a:solidFill>
                <a:srgbClr val="F27DFB"/>
              </a:solidFill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p3d>
                <a:bevelT w="190500" h="38100"/>
              </a:sp3d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 spcFirstLastPara="0" vert="horz" wrap="square" lIns="68580" tIns="68580" rIns="68580" bIns="68580" numCol="1" spcCol="1270" anchor="ctr" anchorCtr="0">
                <a:noAutofit/>
              </a:bodyPr>
              <a:lstStyle/>
              <a:p>
                <a:pPr lvl="0" algn="ctr" defTabSz="8001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en-US" b="1" kern="1200" dirty="0" smtClean="0">
                    <a:latin typeface="Times New Roman" pitchFamily="18" charset="0"/>
                    <a:cs typeface="Times New Roman" pitchFamily="18" charset="0"/>
                  </a:rPr>
                  <a:t>Management &amp; Technology</a:t>
                </a:r>
                <a:endParaRPr lang="en-US" b="1" kern="1200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11" name="Rounded Rectangle 10"/>
              <p:cNvSpPr/>
              <p:nvPr/>
            </p:nvSpPr>
            <p:spPr>
              <a:xfrm>
                <a:off x="1828800" y="1143000"/>
                <a:ext cx="2361184" cy="619656"/>
              </a:xfrm>
              <a:prstGeom prst="roundRect">
                <a:avLst>
                  <a:gd name="adj" fmla="val 10000"/>
                </a:avLst>
              </a:prstGeom>
              <a:solidFill>
                <a:srgbClr val="99FF33">
                  <a:alpha val="90000"/>
                </a:srgbClr>
              </a:solidFill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p3d>
                <a:bevelT w="190500" h="38100"/>
              </a:sp3d>
            </p:spPr>
            <p:style>
              <a:lnRef idx="2">
                <a:schemeClr val="accen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lt1">
                  <a:alpha val="90000"/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lt1">
                  <a:alpha val="9000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/>
              <a:lstStyle/>
              <a:p>
                <a:pPr algn="ctr"/>
                <a:r>
                  <a:rPr lang="en-US" sz="2000" b="1" dirty="0" smtClean="0">
                    <a:latin typeface="Times New Roman" pitchFamily="18" charset="0"/>
                    <a:cs typeface="Times New Roman" pitchFamily="18" charset="0"/>
                  </a:rPr>
                  <a:t>Architectural</a:t>
                </a:r>
                <a:endParaRPr lang="en-US" sz="2000" b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12" name="Rounded Rectangle 4"/>
              <p:cNvSpPr/>
              <p:nvPr/>
            </p:nvSpPr>
            <p:spPr>
              <a:xfrm>
                <a:off x="1905000" y="1981200"/>
                <a:ext cx="2273355" cy="583358"/>
              </a:xfrm>
              <a:prstGeom prst="rect">
                <a:avLst/>
              </a:prstGeom>
              <a:solidFill>
                <a:srgbClr val="9999FF"/>
              </a:solidFill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p3d>
                <a:bevelT w="190500" h="38100"/>
              </a:sp3d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 spcFirstLastPara="0" vert="horz" wrap="square" lIns="68580" tIns="68580" rIns="68580" bIns="68580" numCol="1" spcCol="1270" anchor="ctr" anchorCtr="0">
                <a:noAutofit/>
              </a:bodyPr>
              <a:lstStyle/>
              <a:p>
                <a:pPr lvl="0" algn="ctr" defTabSz="8001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en-US" sz="2000" b="1" kern="1200" dirty="0" smtClean="0">
                    <a:latin typeface="Times New Roman" pitchFamily="18" charset="0"/>
                    <a:cs typeface="Times New Roman" pitchFamily="18" charset="0"/>
                  </a:rPr>
                  <a:t>Computer Design </a:t>
                </a:r>
                <a:endParaRPr lang="en-US" sz="2000" b="1" kern="1200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13" name="Rounded Rectangle 4"/>
              <p:cNvSpPr/>
              <p:nvPr/>
            </p:nvSpPr>
            <p:spPr>
              <a:xfrm>
                <a:off x="1905000" y="3810000"/>
                <a:ext cx="2273355" cy="583358"/>
              </a:xfrm>
              <a:prstGeom prst="rect">
                <a:avLst/>
              </a:prstGeom>
              <a:solidFill>
                <a:srgbClr val="FFCC99"/>
              </a:solidFill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p3d>
                <a:bevelT w="190500" h="38100"/>
              </a:sp3d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 spcFirstLastPara="0" vert="horz" wrap="square" lIns="68580" tIns="68580" rIns="68580" bIns="68580" numCol="1" spcCol="1270" anchor="ctr" anchorCtr="0">
                <a:noAutofit/>
              </a:bodyPr>
              <a:lstStyle/>
              <a:p>
                <a:pPr lvl="0" algn="ctr" defTabSz="8001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en-US" sz="2000" b="1" kern="1200" dirty="0" smtClean="0">
                    <a:latin typeface="Times New Roman" pitchFamily="18" charset="0"/>
                    <a:cs typeface="Times New Roman" pitchFamily="18" charset="0"/>
                  </a:rPr>
                  <a:t>Construction</a:t>
                </a:r>
                <a:endParaRPr lang="en-US" sz="2000" b="1" kern="1200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14" name="Rounded Rectangle 4"/>
              <p:cNvSpPr/>
              <p:nvPr/>
            </p:nvSpPr>
            <p:spPr>
              <a:xfrm>
                <a:off x="1905000" y="4572000"/>
                <a:ext cx="2273355" cy="583358"/>
              </a:xfrm>
              <a:prstGeom prst="rect">
                <a:avLst/>
              </a:prstGeom>
              <a:solidFill>
                <a:srgbClr val="CCCC00"/>
              </a:solidFill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p3d>
                <a:bevelT w="190500" h="38100"/>
              </a:sp3d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 spcFirstLastPara="0" vert="horz" wrap="square" lIns="68580" tIns="68580" rIns="68580" bIns="68580" numCol="1" spcCol="1270" anchor="ctr" anchorCtr="0">
                <a:noAutofit/>
              </a:bodyPr>
              <a:lstStyle/>
              <a:p>
                <a:pPr lvl="0" algn="ctr" defTabSz="8001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en-US" sz="2000" b="1" kern="1200" dirty="0" smtClean="0">
                    <a:latin typeface="Times New Roman" pitchFamily="18" charset="0"/>
                    <a:cs typeface="Times New Roman" pitchFamily="18" charset="0"/>
                  </a:rPr>
                  <a:t>External </a:t>
                </a:r>
                <a:endParaRPr lang="en-US" sz="2000" b="1" kern="1200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15" name="Rounded Rectangle 14"/>
              <p:cNvSpPr/>
              <p:nvPr/>
            </p:nvSpPr>
            <p:spPr>
              <a:xfrm>
                <a:off x="1828800" y="5410200"/>
                <a:ext cx="2361184" cy="805552"/>
              </a:xfrm>
              <a:prstGeom prst="roundRect">
                <a:avLst>
                  <a:gd name="adj" fmla="val 10000"/>
                </a:avLst>
              </a:prstGeom>
              <a:solidFill>
                <a:srgbClr val="FFFF00">
                  <a:alpha val="90000"/>
                </a:srgbClr>
              </a:solidFill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p3d>
                <a:bevelT w="190500" h="38100"/>
              </a:sp3d>
            </p:spPr>
            <p:style>
              <a:lnRef idx="2">
                <a:schemeClr val="accen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lt1">
                  <a:alpha val="90000"/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lt1">
                  <a:alpha val="9000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/>
              <a:lstStyle/>
              <a:p>
                <a:pPr algn="ctr"/>
                <a:r>
                  <a:rPr lang="en-US" sz="1600" b="1" dirty="0" smtClean="0">
                    <a:latin typeface="Times New Roman" pitchFamily="18" charset="0"/>
                    <a:cs typeface="Times New Roman" pitchFamily="18" charset="0"/>
                  </a:rPr>
                  <a:t>Post-graduate Professional Education</a:t>
                </a:r>
                <a:endParaRPr lang="en-US" sz="1600" b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16" name="Oval 15"/>
              <p:cNvSpPr/>
              <p:nvPr/>
            </p:nvSpPr>
            <p:spPr>
              <a:xfrm>
                <a:off x="4724400" y="3810000"/>
                <a:ext cx="2133600" cy="685800"/>
              </a:xfrm>
              <a:prstGeom prst="ellipse">
                <a:avLst/>
              </a:prstGeom>
              <a:solidFill>
                <a:srgbClr val="FFCC99"/>
              </a:solidFill>
              <a:ln w="76200"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b="1" dirty="0" smtClean="0">
                    <a:solidFill>
                      <a:schemeClr val="tx1"/>
                    </a:solidFill>
                  </a:rPr>
                  <a:t>3  Faculties</a:t>
                </a:r>
                <a:endParaRPr lang="en-US" sz="20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7" name="Oval 16"/>
              <p:cNvSpPr/>
              <p:nvPr/>
            </p:nvSpPr>
            <p:spPr>
              <a:xfrm>
                <a:off x="4648200" y="1066800"/>
                <a:ext cx="2133600" cy="685800"/>
              </a:xfrm>
              <a:prstGeom prst="ellipse">
                <a:avLst/>
              </a:prstGeom>
              <a:solidFill>
                <a:srgbClr val="92D050"/>
              </a:solidFill>
              <a:ln w="76200"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b="1" dirty="0" smtClean="0">
                    <a:solidFill>
                      <a:schemeClr val="tx1"/>
                    </a:solidFill>
                  </a:rPr>
                  <a:t>1  Faculties</a:t>
                </a:r>
                <a:endParaRPr lang="en-US" sz="20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8" name="Oval 17"/>
              <p:cNvSpPr/>
              <p:nvPr/>
            </p:nvSpPr>
            <p:spPr>
              <a:xfrm>
                <a:off x="4724400" y="1981200"/>
                <a:ext cx="2133600" cy="685800"/>
              </a:xfrm>
              <a:prstGeom prst="ellipse">
                <a:avLst/>
              </a:prstGeom>
              <a:solidFill>
                <a:srgbClr val="9999FF"/>
              </a:solidFill>
              <a:ln w="76200"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b="1" dirty="0" smtClean="0">
                    <a:solidFill>
                      <a:schemeClr val="tx1"/>
                    </a:solidFill>
                  </a:rPr>
                  <a:t>2  Faculties</a:t>
                </a:r>
                <a:endParaRPr lang="en-US" sz="20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9" name="Oval 18"/>
              <p:cNvSpPr/>
              <p:nvPr/>
            </p:nvSpPr>
            <p:spPr>
              <a:xfrm>
                <a:off x="4724400" y="2895600"/>
                <a:ext cx="2133600" cy="685800"/>
              </a:xfrm>
              <a:prstGeom prst="ellipse">
                <a:avLst/>
              </a:prstGeom>
              <a:solidFill>
                <a:srgbClr val="F27DFB"/>
              </a:solidFill>
              <a:ln w="76200"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b="1" dirty="0" smtClean="0">
                    <a:solidFill>
                      <a:schemeClr val="tx1"/>
                    </a:solidFill>
                  </a:rPr>
                  <a:t>3  Faculties</a:t>
                </a:r>
                <a:endParaRPr lang="en-US" sz="20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0" name="Oval 19"/>
              <p:cNvSpPr/>
              <p:nvPr/>
            </p:nvSpPr>
            <p:spPr>
              <a:xfrm>
                <a:off x="7239000" y="990600"/>
                <a:ext cx="1295400" cy="762000"/>
              </a:xfrm>
              <a:prstGeom prst="ellipse">
                <a:avLst/>
              </a:prstGeom>
              <a:solidFill>
                <a:srgbClr val="92D050"/>
              </a:solidFill>
              <a:ln w="76200"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b="1" dirty="0" smtClean="0">
                    <a:solidFill>
                      <a:schemeClr val="tx1"/>
                    </a:solidFill>
                  </a:rPr>
                  <a:t>3 Chairs</a:t>
                </a:r>
                <a:endParaRPr lang="en-US" sz="20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39" name="Left Brace 38"/>
              <p:cNvSpPr/>
              <p:nvPr/>
            </p:nvSpPr>
            <p:spPr>
              <a:xfrm>
                <a:off x="1219200" y="1143000"/>
                <a:ext cx="609600" cy="5029200"/>
              </a:xfrm>
              <a:prstGeom prst="leftBrace">
                <a:avLst>
                  <a:gd name="adj1" fmla="val 57514"/>
                  <a:gd name="adj2" fmla="val 45529"/>
                </a:avLst>
              </a:prstGeom>
              <a:ln w="57150"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p3d>
                <a:bevelT w="190500" h="38100"/>
              </a:sp3d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0" name="Oval 39"/>
              <p:cNvSpPr/>
              <p:nvPr/>
            </p:nvSpPr>
            <p:spPr>
              <a:xfrm>
                <a:off x="7315200" y="1905000"/>
                <a:ext cx="1295400" cy="762000"/>
              </a:xfrm>
              <a:prstGeom prst="ellipse">
                <a:avLst/>
              </a:prstGeom>
              <a:solidFill>
                <a:srgbClr val="9999FF"/>
              </a:solidFill>
              <a:ln w="76200"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b="1" dirty="0" smtClean="0">
                    <a:solidFill>
                      <a:schemeClr val="tx1"/>
                    </a:solidFill>
                  </a:rPr>
                  <a:t>3 Chairs</a:t>
                </a:r>
                <a:endParaRPr lang="en-US" sz="20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41" name="Oval 40"/>
              <p:cNvSpPr/>
              <p:nvPr/>
            </p:nvSpPr>
            <p:spPr>
              <a:xfrm>
                <a:off x="7391400" y="2971800"/>
                <a:ext cx="1295400" cy="762000"/>
              </a:xfrm>
              <a:prstGeom prst="ellipse">
                <a:avLst/>
              </a:prstGeom>
              <a:solidFill>
                <a:srgbClr val="F27DFB"/>
              </a:solidFill>
              <a:ln w="76200"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b="1" dirty="0" smtClean="0">
                    <a:solidFill>
                      <a:schemeClr val="tx1"/>
                    </a:solidFill>
                  </a:rPr>
                  <a:t>5 Chairs</a:t>
                </a:r>
                <a:endParaRPr lang="en-US" sz="20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42" name="Oval 41"/>
              <p:cNvSpPr/>
              <p:nvPr/>
            </p:nvSpPr>
            <p:spPr>
              <a:xfrm>
                <a:off x="7467600" y="3886200"/>
                <a:ext cx="1295400" cy="762000"/>
              </a:xfrm>
              <a:prstGeom prst="ellipse">
                <a:avLst/>
              </a:prstGeom>
              <a:solidFill>
                <a:srgbClr val="FFCC99"/>
              </a:solidFill>
              <a:ln w="76200"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b="1" dirty="0" smtClean="0">
                    <a:solidFill>
                      <a:schemeClr val="tx1"/>
                    </a:solidFill>
                  </a:rPr>
                  <a:t>10 Chairs</a:t>
                </a:r>
                <a:endParaRPr lang="en-US" sz="20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43" name="Right Arrow 42"/>
              <p:cNvSpPr/>
              <p:nvPr/>
            </p:nvSpPr>
            <p:spPr>
              <a:xfrm>
                <a:off x="4267200" y="1295400"/>
                <a:ext cx="304800" cy="228600"/>
              </a:xfrm>
              <a:prstGeom prst="rightArrow">
                <a:avLst/>
              </a:prstGeom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4" name="Right Arrow 43"/>
              <p:cNvSpPr/>
              <p:nvPr/>
            </p:nvSpPr>
            <p:spPr>
              <a:xfrm>
                <a:off x="4267200" y="2209800"/>
                <a:ext cx="304800" cy="228600"/>
              </a:xfrm>
              <a:prstGeom prst="rightArrow">
                <a:avLst/>
              </a:prstGeom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5" name="Right Arrow 44"/>
              <p:cNvSpPr/>
              <p:nvPr/>
            </p:nvSpPr>
            <p:spPr>
              <a:xfrm>
                <a:off x="4267200" y="3124200"/>
                <a:ext cx="304800" cy="228600"/>
              </a:xfrm>
              <a:prstGeom prst="rightArrow">
                <a:avLst/>
              </a:prstGeom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6" name="Right Arrow 45"/>
              <p:cNvSpPr/>
              <p:nvPr/>
            </p:nvSpPr>
            <p:spPr>
              <a:xfrm>
                <a:off x="4267200" y="4038600"/>
                <a:ext cx="304800" cy="228600"/>
              </a:xfrm>
              <a:prstGeom prst="rightArrow">
                <a:avLst/>
              </a:prstGeom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7" name="Right Arrow 46"/>
              <p:cNvSpPr/>
              <p:nvPr/>
            </p:nvSpPr>
            <p:spPr>
              <a:xfrm>
                <a:off x="6858000" y="1295400"/>
                <a:ext cx="304800" cy="228600"/>
              </a:xfrm>
              <a:prstGeom prst="rightArrow">
                <a:avLst/>
              </a:prstGeom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8" name="Right Arrow 47"/>
              <p:cNvSpPr/>
              <p:nvPr/>
            </p:nvSpPr>
            <p:spPr>
              <a:xfrm>
                <a:off x="6934200" y="2209800"/>
                <a:ext cx="304800" cy="228600"/>
              </a:xfrm>
              <a:prstGeom prst="rightArrow">
                <a:avLst/>
              </a:prstGeom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9" name="Right Arrow 48"/>
              <p:cNvSpPr/>
              <p:nvPr/>
            </p:nvSpPr>
            <p:spPr>
              <a:xfrm>
                <a:off x="6934200" y="3124200"/>
                <a:ext cx="304800" cy="228600"/>
              </a:xfrm>
              <a:prstGeom prst="rightArrow">
                <a:avLst/>
              </a:prstGeom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0" name="Right Arrow 49"/>
              <p:cNvSpPr/>
              <p:nvPr/>
            </p:nvSpPr>
            <p:spPr>
              <a:xfrm>
                <a:off x="7010400" y="4038600"/>
                <a:ext cx="304800" cy="228600"/>
              </a:xfrm>
              <a:prstGeom prst="rightArrow">
                <a:avLst/>
              </a:prstGeom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53" name="Left Brace 52"/>
            <p:cNvSpPr/>
            <p:nvPr/>
          </p:nvSpPr>
          <p:spPr>
            <a:xfrm>
              <a:off x="1371600" y="1676400"/>
              <a:ext cx="609600" cy="4648200"/>
            </a:xfrm>
            <a:prstGeom prst="leftBrace">
              <a:avLst>
                <a:gd name="adj1" fmla="val 57513"/>
                <a:gd name="adj2" fmla="val 46775"/>
              </a:avLst>
            </a:prstGeom>
            <a:ln w="7620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55" name="TextBox 54"/>
          <p:cNvSpPr txBox="1"/>
          <p:nvPr/>
        </p:nvSpPr>
        <p:spPr>
          <a:xfrm>
            <a:off x="1447800" y="685800"/>
            <a:ext cx="6172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Organizational Chart of Educational Unit </a:t>
            </a:r>
            <a:endParaRPr lang="en-US" sz="24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logo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1109795" cy="838200"/>
          </a:xfrm>
          <a:prstGeom prst="rect">
            <a:avLst/>
          </a:prstGeom>
        </p:spPr>
      </p:pic>
      <p:sp>
        <p:nvSpPr>
          <p:cNvPr id="8" name="Title 1"/>
          <p:cNvSpPr txBox="1">
            <a:spLocks/>
          </p:cNvSpPr>
          <p:nvPr/>
        </p:nvSpPr>
        <p:spPr>
          <a:xfrm>
            <a:off x="1295400" y="0"/>
            <a:ext cx="7620000" cy="685800"/>
          </a:xfrm>
          <a:prstGeom prst="rect">
            <a:avLst/>
          </a:prstGeom>
          <a:ln>
            <a:noFill/>
          </a:ln>
        </p:spPr>
        <p:txBody>
          <a:bodyPr vert="horz" lIns="0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YEREVAN STATE UNIVERSITY OF ARCHITECTURE AND CONSTRUCTION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8100" dist="25400" dir="5400000" algn="tl" rotWithShape="0">
                  <a:srgbClr val="000000">
                    <a:alpha val="43000"/>
                  </a:srgbClr>
                </a:outerShdw>
              </a:effectLst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graphicFrame>
        <p:nvGraphicFramePr>
          <p:cNvPr id="61" name="Diagram 60"/>
          <p:cNvGraphicFramePr/>
          <p:nvPr/>
        </p:nvGraphicFramePr>
        <p:xfrm>
          <a:off x="457200" y="1905000"/>
          <a:ext cx="8305800" cy="3987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62" name="Rounded Rectangle 61"/>
          <p:cNvSpPr/>
          <p:nvPr/>
        </p:nvSpPr>
        <p:spPr>
          <a:xfrm>
            <a:off x="4724400" y="3733800"/>
            <a:ext cx="1371600" cy="1524000"/>
          </a:xfrm>
          <a:prstGeom prst="round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 smtClean="0">
                <a:latin typeface="Times New Roman" pitchFamily="18" charset="0"/>
                <a:cs typeface="Times New Roman" pitchFamily="18" charset="0"/>
              </a:rPr>
              <a:t>TOTAL NUMBER</a:t>
            </a:r>
          </a:p>
          <a:p>
            <a:pPr algn="ctr"/>
            <a:r>
              <a:rPr lang="en-US" sz="4000" b="1" dirty="0" smtClean="0">
                <a:latin typeface="Times New Roman" pitchFamily="18" charset="0"/>
                <a:cs typeface="Times New Roman" pitchFamily="18" charset="0"/>
              </a:rPr>
              <a:t>2792</a:t>
            </a:r>
            <a:endParaRPr lang="en-US" sz="4000" b="1" dirty="0"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64" name="Group 63"/>
          <p:cNvGrpSpPr/>
          <p:nvPr/>
        </p:nvGrpSpPr>
        <p:grpSpPr>
          <a:xfrm>
            <a:off x="2590800" y="762000"/>
            <a:ext cx="4058488" cy="735758"/>
            <a:chOff x="6248400" y="2362200"/>
            <a:chExt cx="1665190" cy="1181602"/>
          </a:xfrm>
          <a:solidFill>
            <a:schemeClr val="accent4">
              <a:lumMod val="60000"/>
              <a:lumOff val="40000"/>
            </a:schemeClr>
          </a:solidFill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</p:grpSpPr>
        <p:sp>
          <p:nvSpPr>
            <p:cNvPr id="65" name="Rounded Rectangle 64"/>
            <p:cNvSpPr/>
            <p:nvPr/>
          </p:nvSpPr>
          <p:spPr>
            <a:xfrm>
              <a:off x="6248400" y="2362200"/>
              <a:ext cx="1567160" cy="995146"/>
            </a:xfrm>
            <a:prstGeom prst="roundRect">
              <a:avLst>
                <a:gd name="adj" fmla="val 10000"/>
              </a:avLst>
            </a:prstGeom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</p:sp>
        <p:sp>
          <p:nvSpPr>
            <p:cNvPr id="69" name="Rounded Rectangle 4"/>
            <p:cNvSpPr/>
            <p:nvPr/>
          </p:nvSpPr>
          <p:spPr>
            <a:xfrm>
              <a:off x="6404724" y="2606949"/>
              <a:ext cx="1508866" cy="936853"/>
            </a:xfrm>
            <a:prstGeom prst="rect">
              <a:avLst/>
            </a:prstGeom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spcFirstLastPara="0" vert="horz" wrap="square" lIns="68580" tIns="68580" rIns="68580" bIns="68580" numCol="1" spcCol="1270" anchor="ctr" anchorCtr="0">
              <a:noAutofit/>
            </a:bodyPr>
            <a:lstStyle/>
            <a:p>
              <a:pPr algn="ctr"/>
              <a:r>
                <a:rPr lang="en-US" sz="2000" b="1" dirty="0" smtClean="0">
                  <a:latin typeface="Times New Roman" pitchFamily="18" charset="0"/>
                  <a:cs typeface="Times New Roman" pitchFamily="18" charset="0"/>
                </a:rPr>
                <a:t>STUDENTS</a:t>
              </a:r>
              <a:endParaRPr lang="en-US" sz="2000" b="1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logo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1"/>
            <a:ext cx="1109795" cy="838200"/>
          </a:xfrm>
          <a:prstGeom prst="rect">
            <a:avLst/>
          </a:prstGeom>
        </p:spPr>
      </p:pic>
      <p:sp>
        <p:nvSpPr>
          <p:cNvPr id="8" name="Title 1"/>
          <p:cNvSpPr txBox="1">
            <a:spLocks/>
          </p:cNvSpPr>
          <p:nvPr/>
        </p:nvSpPr>
        <p:spPr>
          <a:xfrm>
            <a:off x="1295400" y="152400"/>
            <a:ext cx="7239000" cy="609600"/>
          </a:xfrm>
          <a:prstGeom prst="rect">
            <a:avLst/>
          </a:prstGeom>
          <a:ln>
            <a:noFill/>
          </a:ln>
        </p:spPr>
        <p:txBody>
          <a:bodyPr vert="horz" lIns="0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YEREVAN STATE UNIVERSITY OF ARCHITECTURE AND CONSTRUCTION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8100" dist="25400" dir="5400000" algn="tl" rotWithShape="0">
                  <a:srgbClr val="000000">
                    <a:alpha val="43000"/>
                  </a:srgbClr>
                </a:outerShdw>
              </a:effectLst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grpSp>
        <p:nvGrpSpPr>
          <p:cNvPr id="29" name="Group 28"/>
          <p:cNvGrpSpPr/>
          <p:nvPr/>
        </p:nvGrpSpPr>
        <p:grpSpPr>
          <a:xfrm>
            <a:off x="228600" y="1600200"/>
            <a:ext cx="8534400" cy="4343400"/>
            <a:chOff x="228600" y="1295400"/>
            <a:chExt cx="8534400" cy="4343400"/>
          </a:xfrm>
        </p:grpSpPr>
        <p:grpSp>
          <p:nvGrpSpPr>
            <p:cNvPr id="36" name="Group 35"/>
            <p:cNvGrpSpPr/>
            <p:nvPr/>
          </p:nvGrpSpPr>
          <p:grpSpPr>
            <a:xfrm>
              <a:off x="228600" y="1295400"/>
              <a:ext cx="8534400" cy="4343400"/>
              <a:chOff x="304800" y="1828800"/>
              <a:chExt cx="8534400" cy="4343400"/>
            </a:xfrm>
          </p:grpSpPr>
          <p:grpSp>
            <p:nvGrpSpPr>
              <p:cNvPr id="5" name="Group 4"/>
              <p:cNvGrpSpPr/>
              <p:nvPr/>
            </p:nvGrpSpPr>
            <p:grpSpPr>
              <a:xfrm>
                <a:off x="2819399" y="1828800"/>
                <a:ext cx="3982287" cy="735758"/>
                <a:chOff x="6248400" y="2362200"/>
                <a:chExt cx="1633925" cy="1181602"/>
              </a:xfrm>
              <a:solidFill>
                <a:srgbClr val="9999FF"/>
              </a:solidFill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</p:grpSpPr>
            <p:sp>
              <p:nvSpPr>
                <p:cNvPr id="6" name="Rounded Rectangle 5"/>
                <p:cNvSpPr/>
                <p:nvPr/>
              </p:nvSpPr>
              <p:spPr>
                <a:xfrm>
                  <a:off x="6248400" y="2362200"/>
                  <a:ext cx="1567160" cy="995146"/>
                </a:xfrm>
                <a:prstGeom prst="roundRect">
                  <a:avLst>
                    <a:gd name="adj" fmla="val 10000"/>
                  </a:avLst>
                </a:prstGeom>
                <a:ln>
                  <a:noFill/>
                </a:ln>
                <a:effectLst>
                  <a:outerShdw blurRad="44450" dist="27940" dir="5400000" algn="ctr">
                    <a:srgbClr val="000000">
                      <a:alpha val="32000"/>
                    </a:srgbClr>
                  </a:outerShdw>
                </a:effectLst>
                <a:sp3d>
                  <a:bevelT w="190500" h="38100"/>
                </a:sp3d>
              </p:spPr>
              <p:style>
                <a:lnRef idx="1">
                  <a:schemeClr val="accent1"/>
                </a:lnRef>
                <a:fillRef idx="2">
                  <a:schemeClr val="accent1"/>
                </a:fillRef>
                <a:effectRef idx="1">
                  <a:schemeClr val="accent1"/>
                </a:effectRef>
                <a:fontRef idx="minor">
                  <a:schemeClr val="dk1"/>
                </a:fontRef>
              </p:style>
            </p:sp>
            <p:sp>
              <p:nvSpPr>
                <p:cNvPr id="7" name="Rounded Rectangle 4"/>
                <p:cNvSpPr/>
                <p:nvPr/>
              </p:nvSpPr>
              <p:spPr>
                <a:xfrm>
                  <a:off x="6373459" y="2606949"/>
                  <a:ext cx="1508866" cy="936853"/>
                </a:xfrm>
                <a:prstGeom prst="rect">
                  <a:avLst/>
                </a:prstGeom>
                <a:ln>
                  <a:noFill/>
                </a:ln>
                <a:effectLst>
                  <a:outerShdw blurRad="44450" dist="27940" dir="5400000" algn="ctr">
                    <a:srgbClr val="000000">
                      <a:alpha val="32000"/>
                    </a:srgbClr>
                  </a:outerShdw>
                </a:effectLst>
                <a:sp3d>
                  <a:bevelT w="190500" h="38100"/>
                </a:sp3d>
              </p:spPr>
              <p:style>
                <a:lnRef idx="1">
                  <a:schemeClr val="accent1"/>
                </a:lnRef>
                <a:fillRef idx="2">
                  <a:schemeClr val="accent1"/>
                </a:fillRef>
                <a:effectRef idx="1">
                  <a:schemeClr val="accent1"/>
                </a:effectRef>
                <a:fontRef idx="minor">
                  <a:schemeClr val="dk1"/>
                </a:fontRef>
              </p:style>
              <p:txBody>
                <a:bodyPr spcFirstLastPara="0" vert="horz" wrap="square" lIns="68580" tIns="68580" rIns="68580" bIns="68580" numCol="1" spcCol="1270" anchor="ctr" anchorCtr="0">
                  <a:noAutofit/>
                </a:bodyPr>
                <a:lstStyle/>
                <a:p>
                  <a:pPr algn="ctr"/>
                  <a:r>
                    <a:rPr lang="en-US" sz="2000" b="1" dirty="0" smtClean="0">
                      <a:latin typeface="Times New Roman" pitchFamily="18" charset="0"/>
                      <a:cs typeface="Times New Roman" pitchFamily="18" charset="0"/>
                    </a:rPr>
                    <a:t>LECTURERS - </a:t>
                  </a:r>
                  <a:r>
                    <a:rPr lang="en-US" sz="3200" b="1" dirty="0" smtClean="0">
                      <a:latin typeface="Times New Roman" pitchFamily="18" charset="0"/>
                      <a:cs typeface="Times New Roman" pitchFamily="18" charset="0"/>
                    </a:rPr>
                    <a:t>391</a:t>
                  </a:r>
                  <a:endParaRPr lang="en-US" sz="3200" b="1" dirty="0"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</p:grpSp>
          <p:sp>
            <p:nvSpPr>
              <p:cNvPr id="11" name="Rectangle 10"/>
              <p:cNvSpPr/>
              <p:nvPr/>
            </p:nvSpPr>
            <p:spPr>
              <a:xfrm>
                <a:off x="1066800" y="3276600"/>
                <a:ext cx="2057400" cy="990600"/>
              </a:xfrm>
              <a:prstGeom prst="rect">
                <a:avLst/>
              </a:prstGeom>
              <a:solidFill>
                <a:schemeClr val="bg2">
                  <a:lumMod val="60000"/>
                  <a:lumOff val="40000"/>
                </a:schemeClr>
              </a:solidFill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b="1" dirty="0" smtClean="0">
                    <a:solidFill>
                      <a:schemeClr val="tx1"/>
                    </a:solidFill>
                    <a:latin typeface="Times New Roman" pitchFamily="18" charset="0"/>
                    <a:cs typeface="Times New Roman" pitchFamily="18" charset="0"/>
                  </a:rPr>
                  <a:t>Full time </a:t>
                </a:r>
              </a:p>
              <a:p>
                <a:pPr algn="ctr"/>
                <a:r>
                  <a:rPr lang="en-US" sz="2000" b="1" dirty="0" smtClean="0">
                    <a:solidFill>
                      <a:schemeClr val="tx1"/>
                    </a:solidFill>
                    <a:latin typeface="Times New Roman" pitchFamily="18" charset="0"/>
                    <a:cs typeface="Times New Roman" pitchFamily="18" charset="0"/>
                  </a:rPr>
                  <a:t>263 (67%)</a:t>
                </a:r>
                <a:endParaRPr lang="en-US" sz="2000" b="1" dirty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12" name="Rectangle 11"/>
              <p:cNvSpPr/>
              <p:nvPr/>
            </p:nvSpPr>
            <p:spPr>
              <a:xfrm>
                <a:off x="6324600" y="3352800"/>
                <a:ext cx="2057400" cy="990600"/>
              </a:xfrm>
              <a:prstGeom prst="rect">
                <a:avLst/>
              </a:prstGeom>
              <a:solidFill>
                <a:srgbClr val="F27DFB"/>
              </a:solidFill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b="1" dirty="0" smtClean="0">
                    <a:solidFill>
                      <a:schemeClr val="tx1"/>
                    </a:solidFill>
                    <a:latin typeface="Times New Roman" pitchFamily="18" charset="0"/>
                    <a:cs typeface="Times New Roman" pitchFamily="18" charset="0"/>
                  </a:rPr>
                  <a:t>Part time </a:t>
                </a:r>
              </a:p>
              <a:p>
                <a:pPr algn="ctr"/>
                <a:r>
                  <a:rPr lang="en-US" b="1" dirty="0" smtClean="0">
                    <a:solidFill>
                      <a:schemeClr val="tx1"/>
                    </a:solidFill>
                    <a:latin typeface="Times New Roman" pitchFamily="18" charset="0"/>
                    <a:cs typeface="Times New Roman" pitchFamily="18" charset="0"/>
                  </a:rPr>
                  <a:t>128 (33%)</a:t>
                </a:r>
                <a:endParaRPr lang="en-US" b="1" dirty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13" name="Down Arrow 12"/>
              <p:cNvSpPr/>
              <p:nvPr/>
            </p:nvSpPr>
            <p:spPr>
              <a:xfrm rot="3100104">
                <a:off x="2591420" y="2590819"/>
                <a:ext cx="500548" cy="632485"/>
              </a:xfrm>
              <a:prstGeom prst="downArrow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" name="Down Arrow 13"/>
              <p:cNvSpPr/>
              <p:nvPr/>
            </p:nvSpPr>
            <p:spPr>
              <a:xfrm rot="18669040">
                <a:off x="6400942" y="2671110"/>
                <a:ext cx="500548" cy="632485"/>
              </a:xfrm>
              <a:prstGeom prst="downArrow">
                <a:avLst/>
              </a:prstGeom>
              <a:solidFill>
                <a:srgbClr val="F27DFB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5" name="Rectangle 14"/>
              <p:cNvSpPr/>
              <p:nvPr/>
            </p:nvSpPr>
            <p:spPr>
              <a:xfrm>
                <a:off x="304800" y="5105400"/>
                <a:ext cx="1600200" cy="1066800"/>
              </a:xfrm>
              <a:prstGeom prst="rect">
                <a:avLst/>
              </a:prstGeom>
              <a:solidFill>
                <a:schemeClr val="bg2">
                  <a:lumMod val="60000"/>
                  <a:lumOff val="40000"/>
                </a:schemeClr>
              </a:solidFill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b="1" dirty="0" smtClean="0">
                    <a:solidFill>
                      <a:schemeClr val="tx1"/>
                    </a:solidFill>
                    <a:latin typeface="Times New Roman" pitchFamily="18" charset="0"/>
                    <a:cs typeface="Times New Roman" pitchFamily="18" charset="0"/>
                  </a:rPr>
                  <a:t>PhD</a:t>
                </a:r>
              </a:p>
              <a:p>
                <a:pPr algn="ctr"/>
                <a:r>
                  <a:rPr lang="en-US" sz="2000" b="1" dirty="0" smtClean="0">
                    <a:solidFill>
                      <a:schemeClr val="tx1"/>
                    </a:solidFill>
                    <a:latin typeface="Times New Roman" pitchFamily="18" charset="0"/>
                    <a:cs typeface="Times New Roman" pitchFamily="18" charset="0"/>
                  </a:rPr>
                  <a:t>145 (55%)</a:t>
                </a:r>
                <a:endParaRPr lang="en-US" sz="2000" b="1" dirty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16" name="Rectangle 15"/>
              <p:cNvSpPr/>
              <p:nvPr/>
            </p:nvSpPr>
            <p:spPr>
              <a:xfrm>
                <a:off x="2362200" y="5105400"/>
                <a:ext cx="1524000" cy="990600"/>
              </a:xfrm>
              <a:prstGeom prst="rect">
                <a:avLst/>
              </a:prstGeom>
              <a:solidFill>
                <a:schemeClr val="bg2">
                  <a:lumMod val="60000"/>
                  <a:lumOff val="40000"/>
                </a:schemeClr>
              </a:solidFill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b="1" dirty="0" smtClean="0">
                    <a:solidFill>
                      <a:schemeClr val="tx1"/>
                    </a:solidFill>
                    <a:latin typeface="Times New Roman" pitchFamily="18" charset="0"/>
                    <a:cs typeface="Times New Roman" pitchFamily="18" charset="0"/>
                  </a:rPr>
                  <a:t>Assistants &amp; Lecturers</a:t>
                </a:r>
              </a:p>
              <a:p>
                <a:pPr algn="ctr"/>
                <a:r>
                  <a:rPr lang="en-US" sz="2000" b="1" dirty="0" smtClean="0">
                    <a:solidFill>
                      <a:schemeClr val="tx1"/>
                    </a:solidFill>
                    <a:latin typeface="Times New Roman" pitchFamily="18" charset="0"/>
                    <a:cs typeface="Times New Roman" pitchFamily="18" charset="0"/>
                  </a:rPr>
                  <a:t>118 (45%)</a:t>
                </a:r>
                <a:endParaRPr lang="en-US" sz="2000" b="1" dirty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17" name="Rectangle 16"/>
              <p:cNvSpPr/>
              <p:nvPr/>
            </p:nvSpPr>
            <p:spPr>
              <a:xfrm>
                <a:off x="5257800" y="5105400"/>
                <a:ext cx="1600200" cy="990600"/>
              </a:xfrm>
              <a:prstGeom prst="rect">
                <a:avLst/>
              </a:prstGeom>
              <a:solidFill>
                <a:srgbClr val="F27DFB"/>
              </a:solidFill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b="1" dirty="0" smtClean="0">
                    <a:solidFill>
                      <a:schemeClr val="tx1"/>
                    </a:solidFill>
                    <a:latin typeface="Times New Roman" pitchFamily="18" charset="0"/>
                    <a:cs typeface="Times New Roman" pitchFamily="18" charset="0"/>
                  </a:rPr>
                  <a:t>PhD</a:t>
                </a:r>
              </a:p>
              <a:p>
                <a:pPr algn="ctr"/>
                <a:r>
                  <a:rPr lang="en-US" sz="2000" b="1" dirty="0" smtClean="0">
                    <a:solidFill>
                      <a:schemeClr val="tx1"/>
                    </a:solidFill>
                    <a:latin typeface="Times New Roman" pitchFamily="18" charset="0"/>
                    <a:cs typeface="Times New Roman" pitchFamily="18" charset="0"/>
                  </a:rPr>
                  <a:t>58 (45.5%)</a:t>
                </a:r>
                <a:endParaRPr lang="en-US" sz="2000" b="1" dirty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18" name="Rectangle 17"/>
              <p:cNvSpPr/>
              <p:nvPr/>
            </p:nvSpPr>
            <p:spPr>
              <a:xfrm>
                <a:off x="7239000" y="5105400"/>
                <a:ext cx="1600200" cy="990600"/>
              </a:xfrm>
              <a:prstGeom prst="rect">
                <a:avLst/>
              </a:prstGeom>
              <a:solidFill>
                <a:srgbClr val="F27DFB"/>
              </a:solidFill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b="1" dirty="0" smtClean="0">
                    <a:solidFill>
                      <a:schemeClr val="tx1"/>
                    </a:solidFill>
                    <a:latin typeface="Times New Roman" pitchFamily="18" charset="0"/>
                    <a:cs typeface="Times New Roman" pitchFamily="18" charset="0"/>
                  </a:rPr>
                  <a:t>Assistants &amp; Lecturers</a:t>
                </a:r>
              </a:p>
              <a:p>
                <a:pPr algn="ctr"/>
                <a:r>
                  <a:rPr lang="en-US" sz="2000" b="1" dirty="0" smtClean="0">
                    <a:solidFill>
                      <a:schemeClr val="tx1"/>
                    </a:solidFill>
                    <a:latin typeface="Times New Roman" pitchFamily="18" charset="0"/>
                    <a:cs typeface="Times New Roman" pitchFamily="18" charset="0"/>
                  </a:rPr>
                  <a:t>70 (54.5%)</a:t>
                </a:r>
                <a:endParaRPr lang="en-US" sz="2000" b="1" dirty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cxnSp>
            <p:nvCxnSpPr>
              <p:cNvPr id="20" name="Straight Connector 19"/>
              <p:cNvCxnSpPr/>
              <p:nvPr/>
            </p:nvCxnSpPr>
            <p:spPr>
              <a:xfrm>
                <a:off x="990600" y="4724400"/>
                <a:ext cx="2286000" cy="0"/>
              </a:xfrm>
              <a:prstGeom prst="line">
                <a:avLst/>
              </a:prstGeom>
              <a:ln w="762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" name="Straight Connector 21"/>
              <p:cNvCxnSpPr/>
              <p:nvPr/>
            </p:nvCxnSpPr>
            <p:spPr>
              <a:xfrm>
                <a:off x="6096000" y="4724400"/>
                <a:ext cx="2286000" cy="0"/>
              </a:xfrm>
              <a:prstGeom prst="line">
                <a:avLst/>
              </a:prstGeom>
              <a:ln w="76200">
                <a:solidFill>
                  <a:srgbClr val="F27DFB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" name="Straight Arrow Connector 23"/>
              <p:cNvCxnSpPr/>
              <p:nvPr/>
            </p:nvCxnSpPr>
            <p:spPr>
              <a:xfrm rot="5400000">
                <a:off x="800497" y="4914503"/>
                <a:ext cx="380206" cy="1588"/>
              </a:xfrm>
              <a:prstGeom prst="straightConnector1">
                <a:avLst/>
              </a:prstGeom>
              <a:ln w="57150"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" name="Straight Arrow Connector 24"/>
              <p:cNvCxnSpPr/>
              <p:nvPr/>
            </p:nvCxnSpPr>
            <p:spPr>
              <a:xfrm rot="5400000">
                <a:off x="3086894" y="4914106"/>
                <a:ext cx="381000" cy="1588"/>
              </a:xfrm>
              <a:prstGeom prst="straightConnector1">
                <a:avLst/>
              </a:prstGeom>
              <a:ln w="57150"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Straight Arrow Connector 25"/>
              <p:cNvCxnSpPr/>
              <p:nvPr/>
            </p:nvCxnSpPr>
            <p:spPr>
              <a:xfrm rot="5400000">
                <a:off x="5906294" y="4914106"/>
                <a:ext cx="381000" cy="1588"/>
              </a:xfrm>
              <a:prstGeom prst="straightConnector1">
                <a:avLst/>
              </a:prstGeom>
              <a:ln w="57150">
                <a:solidFill>
                  <a:srgbClr val="F27DFB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Straight Arrow Connector 26"/>
              <p:cNvCxnSpPr/>
              <p:nvPr/>
            </p:nvCxnSpPr>
            <p:spPr>
              <a:xfrm rot="5400000">
                <a:off x="8154194" y="4952206"/>
                <a:ext cx="457200" cy="1588"/>
              </a:xfrm>
              <a:prstGeom prst="straightConnector1">
                <a:avLst/>
              </a:prstGeom>
              <a:ln w="57150">
                <a:solidFill>
                  <a:srgbClr val="F27DFB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4" name="Down Arrow 33"/>
              <p:cNvSpPr/>
              <p:nvPr/>
            </p:nvSpPr>
            <p:spPr>
              <a:xfrm>
                <a:off x="1981200" y="4343400"/>
                <a:ext cx="381000" cy="304800"/>
              </a:xfrm>
              <a:prstGeom prst="downArrow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5" name="Down Arrow 34"/>
              <p:cNvSpPr/>
              <p:nvPr/>
            </p:nvSpPr>
            <p:spPr>
              <a:xfrm>
                <a:off x="7086600" y="4343400"/>
                <a:ext cx="381000" cy="304800"/>
              </a:xfrm>
              <a:prstGeom prst="downArrow">
                <a:avLst/>
              </a:prstGeom>
              <a:solidFill>
                <a:srgbClr val="F27DFB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pic>
          <p:nvPicPr>
            <p:cNvPr id="28" name="Picture 27" descr="P4040019.JP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429000" y="2286000"/>
              <a:ext cx="2514600" cy="1626291"/>
            </a:xfrm>
            <a:prstGeom prst="rect">
              <a:avLst/>
            </a:prstGeom>
            <a:ln w="228600" cap="sq" cmpd="thickThin">
              <a:solidFill>
                <a:schemeClr val="accent1"/>
              </a:solidFill>
              <a:prstDash val="solid"/>
              <a:miter lim="800000"/>
            </a:ln>
            <a:effectLst>
              <a:innerShdw blurRad="76200">
                <a:srgbClr val="000000"/>
              </a:innerShdw>
            </a:effectLst>
          </p:spPr>
        </p:pic>
      </p:grpSp>
      <p:sp>
        <p:nvSpPr>
          <p:cNvPr id="30" name="TextBox 29"/>
          <p:cNvSpPr txBox="1"/>
          <p:nvPr/>
        </p:nvSpPr>
        <p:spPr>
          <a:xfrm>
            <a:off x="2209800" y="990600"/>
            <a:ext cx="4876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Academic Staff of  the YSUAC</a:t>
            </a:r>
            <a:endParaRPr lang="en-US" sz="24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logo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1223457" cy="924046"/>
          </a:xfrm>
          <a:prstGeom prst="rect">
            <a:avLst/>
          </a:prstGeom>
        </p:spPr>
      </p:pic>
      <p:sp>
        <p:nvSpPr>
          <p:cNvPr id="8" name="Title 1"/>
          <p:cNvSpPr txBox="1">
            <a:spLocks/>
          </p:cNvSpPr>
          <p:nvPr/>
        </p:nvSpPr>
        <p:spPr>
          <a:xfrm>
            <a:off x="1219200" y="0"/>
            <a:ext cx="7924800" cy="609600"/>
          </a:xfrm>
          <a:prstGeom prst="rect">
            <a:avLst/>
          </a:prstGeom>
          <a:ln>
            <a:noFill/>
          </a:ln>
        </p:spPr>
        <p:txBody>
          <a:bodyPr vert="horz" lIns="0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YEREVAN STATE UNIVERSITY OF ARCHITECTURE AND CONSTRUCTION</a:t>
            </a:r>
            <a:endParaRPr kumimoji="0" lang="en-US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8100" dist="25400" dir="5400000" algn="tl" rotWithShape="0">
                  <a:srgbClr val="000000">
                    <a:alpha val="43000"/>
                  </a:srgbClr>
                </a:outerShdw>
              </a:effectLst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grpSp>
        <p:nvGrpSpPr>
          <p:cNvPr id="76" name="Group 75"/>
          <p:cNvGrpSpPr/>
          <p:nvPr/>
        </p:nvGrpSpPr>
        <p:grpSpPr>
          <a:xfrm>
            <a:off x="381000" y="914400"/>
            <a:ext cx="8458200" cy="5562600"/>
            <a:chOff x="381000" y="914400"/>
            <a:chExt cx="8458200" cy="5562600"/>
          </a:xfrm>
        </p:grpSpPr>
        <p:grpSp>
          <p:nvGrpSpPr>
            <p:cNvPr id="61" name="Group 60"/>
            <p:cNvGrpSpPr/>
            <p:nvPr/>
          </p:nvGrpSpPr>
          <p:grpSpPr>
            <a:xfrm>
              <a:off x="609600" y="914400"/>
              <a:ext cx="8001000" cy="888157"/>
              <a:chOff x="1295400" y="914400"/>
              <a:chExt cx="4972887" cy="888157"/>
            </a:xfrm>
          </p:grpSpPr>
          <p:sp>
            <p:nvSpPr>
              <p:cNvPr id="56" name="Rounded Rectangle 55"/>
              <p:cNvSpPr/>
              <p:nvPr/>
            </p:nvSpPr>
            <p:spPr>
              <a:xfrm>
                <a:off x="1295400" y="914400"/>
                <a:ext cx="3819564" cy="619655"/>
              </a:xfrm>
              <a:prstGeom prst="roundRect">
                <a:avLst>
                  <a:gd name="adj" fmla="val 10000"/>
                </a:avLst>
              </a:prstGeom>
              <a:gradFill flip="none" rotWithShape="1">
                <a:gsLst>
                  <a:gs pos="0">
                    <a:srgbClr val="C00000">
                      <a:tint val="66000"/>
                      <a:satMod val="160000"/>
                    </a:srgbClr>
                  </a:gs>
                  <a:gs pos="50000">
                    <a:srgbClr val="C00000">
                      <a:tint val="44500"/>
                      <a:satMod val="160000"/>
                    </a:srgbClr>
                  </a:gs>
                  <a:gs pos="100000">
                    <a:srgbClr val="C00000">
                      <a:tint val="23500"/>
                      <a:satMod val="160000"/>
                    </a:srgbClr>
                  </a:gs>
                </a:gsLst>
                <a:lin ang="13500000" scaled="1"/>
                <a:tileRect/>
              </a:gradFill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58" name="Rounded Rectangle 57"/>
              <p:cNvSpPr/>
              <p:nvPr/>
            </p:nvSpPr>
            <p:spPr>
              <a:xfrm>
                <a:off x="1752600" y="1066800"/>
                <a:ext cx="3819564" cy="619656"/>
              </a:xfrm>
              <a:prstGeom prst="roundRect">
                <a:avLst>
                  <a:gd name="adj" fmla="val 10000"/>
                </a:avLst>
              </a:prstGeom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lt1">
                  <a:alpha val="90000"/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lt1">
                  <a:alpha val="9000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</p:sp>
          <p:sp>
            <p:nvSpPr>
              <p:cNvPr id="59" name="Rounded Rectangle 4"/>
              <p:cNvSpPr/>
              <p:nvPr/>
            </p:nvSpPr>
            <p:spPr>
              <a:xfrm>
                <a:off x="2590800" y="1219200"/>
                <a:ext cx="3677487" cy="583357"/>
              </a:xfrm>
              <a:prstGeom prst="rect">
                <a:avLst/>
              </a:prstGeom>
              <a:gradFill flip="none" rotWithShape="1">
                <a:gsLst>
                  <a:gs pos="0">
                    <a:srgbClr val="FBEAC7"/>
                  </a:gs>
                  <a:gs pos="17999">
                    <a:srgbClr val="FEE7F2"/>
                  </a:gs>
                  <a:gs pos="36000">
                    <a:srgbClr val="FAC77D"/>
                  </a:gs>
                  <a:gs pos="61000">
                    <a:srgbClr val="FBA97D"/>
                  </a:gs>
                  <a:gs pos="82001">
                    <a:srgbClr val="FBD49C"/>
                  </a:gs>
                  <a:gs pos="100000">
                    <a:srgbClr val="FEE7F2"/>
                  </a:gs>
                </a:gsLst>
                <a:lin ang="2700000" scaled="0"/>
                <a:tileRect/>
              </a:gradFill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 spcFirstLastPara="0" vert="horz" wrap="square" lIns="68580" tIns="68580" rIns="68580" bIns="68580" numCol="1" spcCol="1270" anchor="ctr" anchorCtr="0">
                <a:noAutofit/>
              </a:bodyPr>
              <a:lstStyle/>
              <a:p>
                <a:pPr algn="ctr"/>
                <a:r>
                  <a:rPr lang="en-US" sz="2000" b="1" dirty="0" smtClean="0">
                    <a:latin typeface="Times New Roman" pitchFamily="18" charset="0"/>
                    <a:cs typeface="Times New Roman" pitchFamily="18" charset="0"/>
                  </a:rPr>
                  <a:t>Departments of Management &amp; Technology</a:t>
                </a:r>
                <a:endParaRPr lang="en-US" sz="2000" b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p:grpSp>
        <p:grpSp>
          <p:nvGrpSpPr>
            <p:cNvPr id="75" name="Group 74"/>
            <p:cNvGrpSpPr/>
            <p:nvPr/>
          </p:nvGrpSpPr>
          <p:grpSpPr>
            <a:xfrm>
              <a:off x="381000" y="2209800"/>
              <a:ext cx="8458200" cy="4267200"/>
              <a:chOff x="381000" y="2209800"/>
              <a:chExt cx="8458200" cy="4267200"/>
            </a:xfrm>
          </p:grpSpPr>
          <p:sp>
            <p:nvSpPr>
              <p:cNvPr id="67" name="Rounded Rectangle 66"/>
              <p:cNvSpPr/>
              <p:nvPr/>
            </p:nvSpPr>
            <p:spPr>
              <a:xfrm>
                <a:off x="381000" y="2209800"/>
                <a:ext cx="8458200" cy="4267200"/>
              </a:xfrm>
              <a:prstGeom prst="roundRect">
                <a:avLst/>
              </a:prstGeom>
              <a:gradFill flip="none" rotWithShape="1">
                <a:gsLst>
                  <a:gs pos="0">
                    <a:schemeClr val="accent1">
                      <a:tint val="66000"/>
                      <a:satMod val="160000"/>
                    </a:schemeClr>
                  </a:gs>
                  <a:gs pos="50000">
                    <a:schemeClr val="accent1">
                      <a:tint val="44500"/>
                      <a:satMod val="160000"/>
                    </a:schemeClr>
                  </a:gs>
                  <a:gs pos="100000">
                    <a:schemeClr val="accent1">
                      <a:tint val="23500"/>
                      <a:satMod val="160000"/>
                    </a:schemeClr>
                  </a:gs>
                </a:gsLst>
                <a:lin ang="5400000" scaled="1"/>
                <a:tileRect/>
              </a:gradFill>
              <a:ln w="76200"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13" name="Group 12"/>
              <p:cNvGrpSpPr/>
              <p:nvPr/>
            </p:nvGrpSpPr>
            <p:grpSpPr>
              <a:xfrm>
                <a:off x="685800" y="2590800"/>
                <a:ext cx="2513585" cy="1143849"/>
                <a:chOff x="6248400" y="2362200"/>
                <a:chExt cx="1668311" cy="1148114"/>
              </a:xfrm>
            </p:grpSpPr>
            <p:sp>
              <p:nvSpPr>
                <p:cNvPr id="12" name="Rounded Rectangle 11"/>
                <p:cNvSpPr/>
                <p:nvPr/>
              </p:nvSpPr>
              <p:spPr>
                <a:xfrm>
                  <a:off x="6248400" y="2362200"/>
                  <a:ext cx="1567160" cy="995146"/>
                </a:xfrm>
                <a:prstGeom prst="roundRect">
                  <a:avLst>
                    <a:gd name="adj" fmla="val 10000"/>
                  </a:avLst>
                </a:prstGeom>
              </p:spPr>
              <p:style>
                <a:lnRef idx="2">
                  <a:schemeClr val="lt1">
                    <a:hueOff val="0"/>
                    <a:satOff val="0"/>
                    <a:lumOff val="0"/>
                    <a:alphaOff val="0"/>
                  </a:schemeClr>
                </a:lnRef>
                <a:fillRef idx="1">
                  <a:schemeClr val="accent1">
                    <a:hueOff val="0"/>
                    <a:satOff val="0"/>
                    <a:lumOff val="0"/>
                    <a:alphaOff val="0"/>
                  </a:schemeClr>
                </a:fillRef>
                <a:effectRef idx="0">
                  <a:schemeClr val="accent1">
                    <a:hueOff val="0"/>
                    <a:satOff val="0"/>
                    <a:lumOff val="0"/>
                    <a:alphaOff val="0"/>
                  </a:schemeClr>
                </a:effectRef>
                <a:fontRef idx="minor">
                  <a:schemeClr val="lt1"/>
                </a:fontRef>
              </p:style>
            </p:sp>
            <p:grpSp>
              <p:nvGrpSpPr>
                <p:cNvPr id="2" name="Group 12"/>
                <p:cNvGrpSpPr/>
                <p:nvPr/>
              </p:nvGrpSpPr>
              <p:grpSpPr>
                <a:xfrm>
                  <a:off x="6349550" y="2515168"/>
                  <a:ext cx="1567161" cy="995146"/>
                  <a:chOff x="3856675" y="89790"/>
                  <a:chExt cx="1567161" cy="995146"/>
                </a:xfrm>
              </p:grpSpPr>
              <p:sp>
                <p:nvSpPr>
                  <p:cNvPr id="14" name="Rounded Rectangle 13"/>
                  <p:cNvSpPr/>
                  <p:nvPr/>
                </p:nvSpPr>
                <p:spPr>
                  <a:xfrm>
                    <a:off x="3856676" y="89790"/>
                    <a:ext cx="1567160" cy="995146"/>
                  </a:xfrm>
                  <a:prstGeom prst="roundRect">
                    <a:avLst>
                      <a:gd name="adj" fmla="val 10000"/>
                    </a:avLst>
                  </a:prstGeom>
                  <a:solidFill>
                    <a:schemeClr val="bg2">
                      <a:lumMod val="40000"/>
                      <a:lumOff val="60000"/>
                      <a:alpha val="90000"/>
                    </a:schemeClr>
                  </a:solidFill>
                  <a:ln>
                    <a:noFill/>
                  </a:ln>
                  <a:effectLst>
                    <a:outerShdw blurRad="44450" dist="27940" dir="5400000" algn="ctr">
                      <a:srgbClr val="000000">
                        <a:alpha val="32000"/>
                      </a:srgbClr>
                    </a:outerShdw>
                  </a:effectLst>
                  <a:scene3d>
                    <a:camera prst="orthographicFront">
                      <a:rot lat="0" lon="0" rev="0"/>
                    </a:camera>
                    <a:lightRig rig="balanced" dir="t">
                      <a:rot lat="0" lon="0" rev="8700000"/>
                    </a:lightRig>
                  </a:scene3d>
                  <a:sp3d>
                    <a:bevelT w="190500" h="38100"/>
                  </a:sp3d>
                </p:spPr>
                <p:style>
                  <a:lnRef idx="2">
                    <a:schemeClr val="accent1">
                      <a:hueOff val="0"/>
                      <a:satOff val="0"/>
                      <a:lumOff val="0"/>
                      <a:alphaOff val="0"/>
                    </a:schemeClr>
                  </a:lnRef>
                  <a:fillRef idx="1">
                    <a:schemeClr val="lt1">
                      <a:alpha val="90000"/>
                      <a:hueOff val="0"/>
                      <a:satOff val="0"/>
                      <a:lumOff val="0"/>
                      <a:alphaOff val="0"/>
                    </a:schemeClr>
                  </a:fillRef>
                  <a:effectRef idx="0">
                    <a:schemeClr val="lt1">
                      <a:alpha val="90000"/>
                      <a:hueOff val="0"/>
                      <a:satOff val="0"/>
                      <a:lumOff val="0"/>
                      <a:alphaOff val="0"/>
                    </a:schemeClr>
                  </a:effectRef>
                  <a:fontRef idx="minor">
                    <a:schemeClr val="dk1">
                      <a:hueOff val="0"/>
                      <a:satOff val="0"/>
                      <a:lumOff val="0"/>
                      <a:alphaOff val="0"/>
                    </a:schemeClr>
                  </a:fontRef>
                </p:style>
              </p:sp>
              <p:sp>
                <p:nvSpPr>
                  <p:cNvPr id="15" name="Rounded Rectangle 4"/>
                  <p:cNvSpPr/>
                  <p:nvPr/>
                </p:nvSpPr>
                <p:spPr>
                  <a:xfrm>
                    <a:off x="3856675" y="89790"/>
                    <a:ext cx="1508866" cy="936852"/>
                  </a:xfrm>
                  <a:prstGeom prst="rect">
                    <a:avLst/>
                  </a:prstGeom>
                </p:spPr>
                <p:style>
                  <a:lnRef idx="0">
                    <a:scrgbClr r="0" g="0" b="0"/>
                  </a:lnRef>
                  <a:fillRef idx="0">
                    <a:scrgbClr r="0" g="0" b="0"/>
                  </a:fillRef>
                  <a:effectRef idx="0">
                    <a:scrgbClr r="0" g="0" b="0"/>
                  </a:effectRef>
                  <a:fontRef idx="minor">
                    <a:schemeClr val="dk1">
                      <a:hueOff val="0"/>
                      <a:satOff val="0"/>
                      <a:lumOff val="0"/>
                      <a:alphaOff val="0"/>
                    </a:schemeClr>
                  </a:fontRef>
                </p:style>
                <p:txBody>
                  <a:bodyPr spcFirstLastPara="0" vert="horz" wrap="square" lIns="68580" tIns="68580" rIns="68580" bIns="68580" numCol="1" spcCol="1270" anchor="ctr" anchorCtr="0">
                    <a:noAutofit/>
                  </a:bodyPr>
                  <a:lstStyle/>
                  <a:p>
                    <a:pPr lvl="0" algn="ctr" defTabSz="800100">
                      <a:lnSpc>
                        <a:spcPct val="90000"/>
                      </a:lnSpc>
                      <a:spcBef>
                        <a:spcPct val="0"/>
                      </a:spcBef>
                      <a:spcAft>
                        <a:spcPct val="35000"/>
                      </a:spcAft>
                    </a:pPr>
                    <a:r>
                      <a:rPr lang="en-US" sz="2000" b="1" dirty="0" smtClean="0">
                        <a:latin typeface="Times New Roman" pitchFamily="18" charset="0"/>
                        <a:cs typeface="Times New Roman" pitchFamily="18" charset="0"/>
                      </a:rPr>
                      <a:t>Faculty of Computers &amp; Management</a:t>
                    </a:r>
                    <a:r>
                      <a:rPr lang="en-US" sz="2000" b="1" kern="1200" dirty="0" smtClean="0">
                        <a:latin typeface="Times New Roman" pitchFamily="18" charset="0"/>
                        <a:cs typeface="Times New Roman" pitchFamily="18" charset="0"/>
                      </a:rPr>
                      <a:t> </a:t>
                    </a:r>
                    <a:endParaRPr lang="en-US" sz="2000" b="1" kern="1200" dirty="0">
                      <a:latin typeface="Times New Roman" pitchFamily="18" charset="0"/>
                      <a:cs typeface="Times New Roman" pitchFamily="18" charset="0"/>
                    </a:endParaRPr>
                  </a:p>
                </p:txBody>
              </p:sp>
            </p:grpSp>
          </p:grpSp>
          <p:sp>
            <p:nvSpPr>
              <p:cNvPr id="21" name="Oval 20"/>
              <p:cNvSpPr/>
              <p:nvPr/>
            </p:nvSpPr>
            <p:spPr>
              <a:xfrm>
                <a:off x="6781800" y="5257800"/>
                <a:ext cx="1447800" cy="533400"/>
              </a:xfrm>
              <a:prstGeom prst="ellipse">
                <a:avLst/>
              </a:prstGeom>
              <a:ln w="76200"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800" b="1" dirty="0" smtClean="0"/>
                  <a:t>3C</a:t>
                </a:r>
                <a:endParaRPr lang="en-US" sz="2800" b="1" dirty="0"/>
              </a:p>
            </p:txBody>
          </p:sp>
          <p:grpSp>
            <p:nvGrpSpPr>
              <p:cNvPr id="24" name="Group 23"/>
              <p:cNvGrpSpPr/>
              <p:nvPr/>
            </p:nvGrpSpPr>
            <p:grpSpPr>
              <a:xfrm>
                <a:off x="3352800" y="2667000"/>
                <a:ext cx="2578154" cy="1066800"/>
                <a:chOff x="5995524" y="2362200"/>
                <a:chExt cx="1711167" cy="1713246"/>
              </a:xfrm>
            </p:grpSpPr>
            <p:sp>
              <p:nvSpPr>
                <p:cNvPr id="25" name="Rounded Rectangle 24"/>
                <p:cNvSpPr/>
                <p:nvPr/>
              </p:nvSpPr>
              <p:spPr>
                <a:xfrm>
                  <a:off x="5995524" y="2362200"/>
                  <a:ext cx="1567160" cy="995146"/>
                </a:xfrm>
                <a:prstGeom prst="roundRect">
                  <a:avLst>
                    <a:gd name="adj" fmla="val 10000"/>
                  </a:avLst>
                </a:prstGeom>
              </p:spPr>
              <p:style>
                <a:lnRef idx="2">
                  <a:schemeClr val="lt1">
                    <a:hueOff val="0"/>
                    <a:satOff val="0"/>
                    <a:lumOff val="0"/>
                    <a:alphaOff val="0"/>
                  </a:schemeClr>
                </a:lnRef>
                <a:fillRef idx="1">
                  <a:schemeClr val="accent1">
                    <a:hueOff val="0"/>
                    <a:satOff val="0"/>
                    <a:lumOff val="0"/>
                    <a:alphaOff val="0"/>
                  </a:schemeClr>
                </a:fillRef>
                <a:effectRef idx="0">
                  <a:schemeClr val="accent1">
                    <a:hueOff val="0"/>
                    <a:satOff val="0"/>
                    <a:lumOff val="0"/>
                    <a:alphaOff val="0"/>
                  </a:schemeClr>
                </a:effectRef>
                <a:fontRef idx="minor">
                  <a:schemeClr val="lt1"/>
                </a:fontRef>
              </p:style>
            </p:sp>
            <p:grpSp>
              <p:nvGrpSpPr>
                <p:cNvPr id="26" name="Group 12"/>
                <p:cNvGrpSpPr/>
                <p:nvPr/>
              </p:nvGrpSpPr>
              <p:grpSpPr>
                <a:xfrm>
                  <a:off x="6096674" y="2484575"/>
                  <a:ext cx="1610017" cy="1590871"/>
                  <a:chOff x="3603799" y="59197"/>
                  <a:chExt cx="1610017" cy="1590871"/>
                </a:xfrm>
              </p:grpSpPr>
              <p:sp>
                <p:nvSpPr>
                  <p:cNvPr id="27" name="Rounded Rectangle 26"/>
                  <p:cNvSpPr/>
                  <p:nvPr/>
                </p:nvSpPr>
                <p:spPr>
                  <a:xfrm>
                    <a:off x="3603799" y="59197"/>
                    <a:ext cx="1567160" cy="995146"/>
                  </a:xfrm>
                  <a:prstGeom prst="roundRect">
                    <a:avLst>
                      <a:gd name="adj" fmla="val 10000"/>
                    </a:avLst>
                  </a:prstGeom>
                </p:spPr>
                <p:style>
                  <a:lnRef idx="2">
                    <a:schemeClr val="accent1">
                      <a:hueOff val="0"/>
                      <a:satOff val="0"/>
                      <a:lumOff val="0"/>
                      <a:alphaOff val="0"/>
                    </a:schemeClr>
                  </a:lnRef>
                  <a:fillRef idx="1">
                    <a:schemeClr val="lt1">
                      <a:alpha val="90000"/>
                      <a:hueOff val="0"/>
                      <a:satOff val="0"/>
                      <a:lumOff val="0"/>
                      <a:alphaOff val="0"/>
                    </a:schemeClr>
                  </a:fillRef>
                  <a:effectRef idx="0">
                    <a:schemeClr val="lt1">
                      <a:alpha val="90000"/>
                      <a:hueOff val="0"/>
                      <a:satOff val="0"/>
                      <a:lumOff val="0"/>
                      <a:alphaOff val="0"/>
                    </a:schemeClr>
                  </a:effectRef>
                  <a:fontRef idx="minor">
                    <a:schemeClr val="dk1">
                      <a:hueOff val="0"/>
                      <a:satOff val="0"/>
                      <a:lumOff val="0"/>
                      <a:alphaOff val="0"/>
                    </a:schemeClr>
                  </a:fontRef>
                </p:style>
              </p:sp>
              <p:sp>
                <p:nvSpPr>
                  <p:cNvPr id="28" name="Rounded Rectangle 4"/>
                  <p:cNvSpPr/>
                  <p:nvPr/>
                </p:nvSpPr>
                <p:spPr>
                  <a:xfrm>
                    <a:off x="3704950" y="181572"/>
                    <a:ext cx="1508866" cy="1468496"/>
                  </a:xfrm>
                  <a:prstGeom prst="rect">
                    <a:avLst/>
                  </a:prstGeom>
                  <a:solidFill>
                    <a:srgbClr val="F27DFB"/>
                  </a:solidFill>
                  <a:ln>
                    <a:noFill/>
                  </a:ln>
                  <a:effectLst>
                    <a:outerShdw blurRad="44450" dist="27940" dir="5400000" algn="ctr">
                      <a:srgbClr val="000000">
                        <a:alpha val="32000"/>
                      </a:srgbClr>
                    </a:outerShdw>
                  </a:effectLst>
                  <a:scene3d>
                    <a:camera prst="orthographicFront">
                      <a:rot lat="0" lon="0" rev="0"/>
                    </a:camera>
                    <a:lightRig rig="balanced" dir="t">
                      <a:rot lat="0" lon="0" rev="8700000"/>
                    </a:lightRig>
                  </a:scene3d>
                  <a:sp3d>
                    <a:bevelT w="190500" h="38100"/>
                  </a:sp3d>
                </p:spPr>
                <p:style>
                  <a:lnRef idx="0">
                    <a:scrgbClr r="0" g="0" b="0"/>
                  </a:lnRef>
                  <a:fillRef idx="0">
                    <a:scrgbClr r="0" g="0" b="0"/>
                  </a:fillRef>
                  <a:effectRef idx="0">
                    <a:scrgbClr r="0" g="0" b="0"/>
                  </a:effectRef>
                  <a:fontRef idx="minor">
                    <a:schemeClr val="dk1">
                      <a:hueOff val="0"/>
                      <a:satOff val="0"/>
                      <a:lumOff val="0"/>
                      <a:alphaOff val="0"/>
                    </a:schemeClr>
                  </a:fontRef>
                </p:style>
                <p:txBody>
                  <a:bodyPr spcFirstLastPara="0" vert="horz" wrap="square" lIns="68580" tIns="68580" rIns="68580" bIns="68580" numCol="1" spcCol="1270" anchor="ctr" anchorCtr="0">
                    <a:noAutofit/>
                  </a:bodyPr>
                  <a:lstStyle/>
                  <a:p>
                    <a:pPr lvl="0" algn="ctr" defTabSz="800100">
                      <a:lnSpc>
                        <a:spcPct val="90000"/>
                      </a:lnSpc>
                      <a:spcBef>
                        <a:spcPct val="0"/>
                      </a:spcBef>
                      <a:spcAft>
                        <a:spcPct val="35000"/>
                      </a:spcAft>
                    </a:pPr>
                    <a:r>
                      <a:rPr lang="en-US" sz="2400" b="1" kern="1200" dirty="0" smtClean="0">
                        <a:latin typeface="Times New Roman" pitchFamily="18" charset="0"/>
                        <a:cs typeface="Times New Roman" pitchFamily="18" charset="0"/>
                      </a:rPr>
                      <a:t>Faculty of Economics</a:t>
                    </a:r>
                    <a:endParaRPr lang="en-US" sz="2400" b="1" kern="1200" dirty="0">
                      <a:latin typeface="Times New Roman" pitchFamily="18" charset="0"/>
                      <a:cs typeface="Times New Roman" pitchFamily="18" charset="0"/>
                    </a:endParaRPr>
                  </a:p>
                </p:txBody>
              </p:sp>
            </p:grpSp>
          </p:grpSp>
          <p:grpSp>
            <p:nvGrpSpPr>
              <p:cNvPr id="44" name="Group 43"/>
              <p:cNvGrpSpPr/>
              <p:nvPr/>
            </p:nvGrpSpPr>
            <p:grpSpPr>
              <a:xfrm>
                <a:off x="6019800" y="2667000"/>
                <a:ext cx="2501955" cy="982507"/>
                <a:chOff x="6248400" y="2362200"/>
                <a:chExt cx="1660592" cy="1577873"/>
              </a:xfrm>
            </p:grpSpPr>
            <p:sp>
              <p:nvSpPr>
                <p:cNvPr id="45" name="Rounded Rectangle 44"/>
                <p:cNvSpPr/>
                <p:nvPr/>
              </p:nvSpPr>
              <p:spPr>
                <a:xfrm>
                  <a:off x="6248400" y="2362200"/>
                  <a:ext cx="1567160" cy="995146"/>
                </a:xfrm>
                <a:prstGeom prst="roundRect">
                  <a:avLst>
                    <a:gd name="adj" fmla="val 10000"/>
                  </a:avLst>
                </a:prstGeom>
              </p:spPr>
              <p:style>
                <a:lnRef idx="2">
                  <a:schemeClr val="lt1">
                    <a:hueOff val="0"/>
                    <a:satOff val="0"/>
                    <a:lumOff val="0"/>
                    <a:alphaOff val="0"/>
                  </a:schemeClr>
                </a:lnRef>
                <a:fillRef idx="1">
                  <a:schemeClr val="accent1">
                    <a:hueOff val="0"/>
                    <a:satOff val="0"/>
                    <a:lumOff val="0"/>
                    <a:alphaOff val="0"/>
                  </a:schemeClr>
                </a:fillRef>
                <a:effectRef idx="0">
                  <a:schemeClr val="accent1">
                    <a:hueOff val="0"/>
                    <a:satOff val="0"/>
                    <a:lumOff val="0"/>
                    <a:alphaOff val="0"/>
                  </a:schemeClr>
                </a:effectRef>
                <a:fontRef idx="minor">
                  <a:schemeClr val="lt1"/>
                </a:fontRef>
              </p:style>
            </p:sp>
            <p:sp>
              <p:nvSpPr>
                <p:cNvPr id="48" name="Rounded Rectangle 4"/>
                <p:cNvSpPr/>
                <p:nvPr/>
              </p:nvSpPr>
              <p:spPr>
                <a:xfrm>
                  <a:off x="6400126" y="2606949"/>
                  <a:ext cx="1508866" cy="1333124"/>
                </a:xfrm>
                <a:prstGeom prst="rect">
                  <a:avLst/>
                </a:prstGeom>
                <a:solidFill>
                  <a:srgbClr val="FFCC99"/>
                </a:solidFill>
                <a:ln>
                  <a:noFill/>
                </a:ln>
                <a:effectLst>
                  <a:outerShdw blurRad="44450" dist="27940" dir="5400000" algn="ctr">
                    <a:srgbClr val="000000">
                      <a:alpha val="32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balanced" dir="t">
                    <a:rot lat="0" lon="0" rev="8700000"/>
                  </a:lightRig>
                </a:scene3d>
                <a:sp3d>
                  <a:bevelT w="190500" h="38100"/>
                </a:sp3d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dk1">
                    <a:hueOff val="0"/>
                    <a:satOff val="0"/>
                    <a:lumOff val="0"/>
                    <a:alphaOff val="0"/>
                  </a:schemeClr>
                </a:fontRef>
              </p:style>
              <p:txBody>
                <a:bodyPr spcFirstLastPara="0" vert="horz" wrap="square" lIns="68580" tIns="68580" rIns="68580" bIns="68580" numCol="1" spcCol="1270" anchor="ctr" anchorCtr="0">
                  <a:noAutofit/>
                </a:bodyPr>
                <a:lstStyle/>
                <a:p>
                  <a:pPr lvl="0" algn="ctr" defTabSz="80010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35000"/>
                    </a:spcAft>
                  </a:pPr>
                  <a:r>
                    <a:rPr lang="en-US" sz="2000" b="1" kern="1200" dirty="0" smtClean="0">
                      <a:latin typeface="Times New Roman" pitchFamily="18" charset="0"/>
                      <a:cs typeface="Times New Roman" pitchFamily="18" charset="0"/>
                    </a:rPr>
                    <a:t>Faculty of Cadastre &amp; Ecology</a:t>
                  </a:r>
                  <a:endParaRPr lang="en-US" sz="2000" b="1" kern="1200" dirty="0"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</p:grpSp>
          <p:sp>
            <p:nvSpPr>
              <p:cNvPr id="52" name="Oval 51"/>
              <p:cNvSpPr/>
              <p:nvPr/>
            </p:nvSpPr>
            <p:spPr>
              <a:xfrm>
                <a:off x="685800" y="4419600"/>
                <a:ext cx="1447800" cy="533400"/>
              </a:xfrm>
              <a:prstGeom prst="ellipse">
                <a:avLst/>
              </a:prstGeom>
              <a:ln w="76200"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3200" b="1" dirty="0" smtClean="0"/>
                  <a:t>1C</a:t>
                </a:r>
                <a:endParaRPr lang="en-US" sz="3200" b="1" dirty="0"/>
              </a:p>
            </p:txBody>
          </p:sp>
          <p:sp>
            <p:nvSpPr>
              <p:cNvPr id="53" name="Oval 52"/>
              <p:cNvSpPr/>
              <p:nvPr/>
            </p:nvSpPr>
            <p:spPr>
              <a:xfrm>
                <a:off x="3352800" y="5638800"/>
                <a:ext cx="3352800" cy="533400"/>
              </a:xfrm>
              <a:prstGeom prst="ellipse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 w="76200"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3200" b="1" dirty="0" smtClean="0">
                    <a:solidFill>
                      <a:schemeClr val="tx1"/>
                    </a:solidFill>
                    <a:latin typeface="Times New Roman" pitchFamily="18" charset="0"/>
                    <a:cs typeface="Times New Roman" pitchFamily="18" charset="0"/>
                  </a:rPr>
                  <a:t>ELM</a:t>
                </a:r>
                <a:endParaRPr lang="en-US" sz="3200" b="1" dirty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54" name="Oval 53"/>
              <p:cNvSpPr/>
              <p:nvPr/>
            </p:nvSpPr>
            <p:spPr>
              <a:xfrm>
                <a:off x="1676400" y="5181600"/>
                <a:ext cx="1524000" cy="533400"/>
              </a:xfrm>
              <a:prstGeom prst="ellipse">
                <a:avLst/>
              </a:prstGeom>
              <a:ln w="76200"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3200" b="1" dirty="0" smtClean="0"/>
                  <a:t>2C</a:t>
                </a:r>
                <a:endParaRPr lang="en-US" sz="3200" b="1" dirty="0"/>
              </a:p>
            </p:txBody>
          </p:sp>
          <p:sp>
            <p:nvSpPr>
              <p:cNvPr id="65" name="Right Brace 64"/>
              <p:cNvSpPr/>
              <p:nvPr/>
            </p:nvSpPr>
            <p:spPr>
              <a:xfrm rot="16200000" flipH="1">
                <a:off x="4648200" y="1066800"/>
                <a:ext cx="457200" cy="6096000"/>
              </a:xfrm>
              <a:prstGeom prst="rightBrace">
                <a:avLst>
                  <a:gd name="adj1" fmla="val 50666"/>
                  <a:gd name="adj2" fmla="val 49407"/>
                </a:avLst>
              </a:prstGeom>
              <a:ln w="762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8" name="Oval 67"/>
              <p:cNvSpPr/>
              <p:nvPr/>
            </p:nvSpPr>
            <p:spPr>
              <a:xfrm>
                <a:off x="7162800" y="4419600"/>
                <a:ext cx="1447800" cy="533400"/>
              </a:xfrm>
              <a:prstGeom prst="ellipse">
                <a:avLst/>
              </a:prstGeom>
              <a:ln w="76200"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800" b="1" dirty="0" smtClean="0"/>
                  <a:t>4C</a:t>
                </a:r>
                <a:endParaRPr lang="en-US" sz="2800" b="1" dirty="0"/>
              </a:p>
            </p:txBody>
          </p:sp>
          <p:sp>
            <p:nvSpPr>
              <p:cNvPr id="69" name="Rounded Rectangle 68"/>
              <p:cNvSpPr/>
              <p:nvPr/>
            </p:nvSpPr>
            <p:spPr>
              <a:xfrm>
                <a:off x="3429000" y="4419600"/>
                <a:ext cx="2819400" cy="762000"/>
              </a:xfrm>
              <a:prstGeom prst="roundRect">
                <a:avLst/>
              </a:prstGeom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800" b="1" dirty="0" smtClean="0">
                    <a:solidFill>
                      <a:schemeClr val="bg1"/>
                    </a:solidFill>
                    <a:latin typeface="Times New Roman" pitchFamily="18" charset="0"/>
                    <a:cs typeface="Times New Roman" pitchFamily="18" charset="0"/>
                  </a:rPr>
                  <a:t>CHAIRS</a:t>
                </a:r>
                <a:endParaRPr lang="en-US" sz="2800" b="1" dirty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70" name="Down Arrow 69"/>
              <p:cNvSpPr/>
              <p:nvPr/>
            </p:nvSpPr>
            <p:spPr>
              <a:xfrm>
                <a:off x="4724400" y="5257800"/>
                <a:ext cx="304800" cy="304800"/>
              </a:xfrm>
              <a:prstGeom prst="downArrow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1" name="Down Arrow 70"/>
              <p:cNvSpPr/>
              <p:nvPr/>
            </p:nvSpPr>
            <p:spPr>
              <a:xfrm rot="5400000">
                <a:off x="2552700" y="4305300"/>
                <a:ext cx="381000" cy="762000"/>
              </a:xfrm>
              <a:prstGeom prst="downArrow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2" name="Down Arrow 71"/>
              <p:cNvSpPr/>
              <p:nvPr/>
            </p:nvSpPr>
            <p:spPr>
              <a:xfrm rot="3783933">
                <a:off x="2907876" y="4866358"/>
                <a:ext cx="381000" cy="416572"/>
              </a:xfrm>
              <a:prstGeom prst="downArrow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3" name="Down Arrow 72"/>
              <p:cNvSpPr/>
              <p:nvPr/>
            </p:nvSpPr>
            <p:spPr>
              <a:xfrm rot="16200000">
                <a:off x="6515100" y="4381500"/>
                <a:ext cx="381000" cy="609600"/>
              </a:xfrm>
              <a:prstGeom prst="downArrow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4" name="Down Arrow 73"/>
              <p:cNvSpPr/>
              <p:nvPr/>
            </p:nvSpPr>
            <p:spPr>
              <a:xfrm rot="18836763">
                <a:off x="6382125" y="4932344"/>
                <a:ext cx="381000" cy="533400"/>
              </a:xfrm>
              <a:prstGeom prst="downArrow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18" name="Right Arrow 17"/>
            <p:cNvSpPr/>
            <p:nvPr/>
          </p:nvSpPr>
          <p:spPr>
            <a:xfrm rot="5400000">
              <a:off x="4343400" y="1828800"/>
              <a:ext cx="762000" cy="457200"/>
            </a:xfrm>
            <a:prstGeom prst="rightArrow">
              <a:avLst>
                <a:gd name="adj1" fmla="val 50000"/>
                <a:gd name="adj2" fmla="val 98413"/>
              </a:avLst>
            </a:prstGeom>
            <a:solidFill>
              <a:srgbClr val="C0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logo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1109796" cy="838200"/>
          </a:xfrm>
          <a:prstGeom prst="rect">
            <a:avLst/>
          </a:prstGeom>
        </p:spPr>
      </p:pic>
      <p:sp>
        <p:nvSpPr>
          <p:cNvPr id="8" name="Title 1"/>
          <p:cNvSpPr txBox="1">
            <a:spLocks/>
          </p:cNvSpPr>
          <p:nvPr/>
        </p:nvSpPr>
        <p:spPr>
          <a:xfrm>
            <a:off x="1295400" y="152400"/>
            <a:ext cx="6403848" cy="533400"/>
          </a:xfrm>
          <a:prstGeom prst="rect">
            <a:avLst/>
          </a:prstGeom>
          <a:ln>
            <a:noFill/>
          </a:ln>
        </p:spPr>
        <p:txBody>
          <a:bodyPr vert="horz" lIns="0" tIns="0" rIns="18288" bIns="0" anchor="b">
            <a:normAutofit fontScale="92500" lnSpcReduction="10000"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YEREVAN STATE UNIVERSITY OF ARCHITECTURE AND CONSTRUCTION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8100" dist="25400" dir="5400000" algn="tl" rotWithShape="0">
                  <a:srgbClr val="000000">
                    <a:alpha val="43000"/>
                  </a:srgbClr>
                </a:outerShdw>
              </a:effectLst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grpSp>
        <p:nvGrpSpPr>
          <p:cNvPr id="12" name="Group 11"/>
          <p:cNvGrpSpPr/>
          <p:nvPr/>
        </p:nvGrpSpPr>
        <p:grpSpPr>
          <a:xfrm>
            <a:off x="381000" y="914400"/>
            <a:ext cx="8534400" cy="5696605"/>
            <a:chOff x="381000" y="914400"/>
            <a:chExt cx="8534400" cy="5696605"/>
          </a:xfrm>
        </p:grpSpPr>
        <p:sp>
          <p:nvSpPr>
            <p:cNvPr id="6" name="TextBox 5"/>
            <p:cNvSpPr txBox="1"/>
            <p:nvPr/>
          </p:nvSpPr>
          <p:spPr>
            <a:xfrm>
              <a:off x="381000" y="914400"/>
              <a:ext cx="8534400" cy="1077218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200" b="1" dirty="0" smtClean="0"/>
                <a:t>T</a:t>
              </a:r>
              <a:r>
                <a:rPr lang="en-US" sz="3200" b="1" dirty="0" smtClean="0">
                  <a:latin typeface="Times New Roman" pitchFamily="18" charset="0"/>
                  <a:cs typeface="Times New Roman" pitchFamily="18" charset="0"/>
                </a:rPr>
                <a:t>he Economy, </a:t>
              </a:r>
              <a:r>
                <a:rPr lang="en-US" sz="3200" b="1" dirty="0" smtClean="0">
                  <a:latin typeface="Times New Roman" pitchFamily="18" charset="0"/>
                  <a:cs typeface="Times New Roman" pitchFamily="18" charset="0"/>
                </a:rPr>
                <a:t>Law </a:t>
              </a:r>
              <a:r>
                <a:rPr lang="en-US" sz="3200" b="1" dirty="0" smtClean="0">
                  <a:latin typeface="Times New Roman" pitchFamily="18" charset="0"/>
                  <a:cs typeface="Times New Roman" pitchFamily="18" charset="0"/>
                </a:rPr>
                <a:t>and Management Chair </a:t>
              </a:r>
              <a:r>
                <a:rPr lang="en-US" sz="3200" b="1" dirty="0" smtClean="0">
                  <a:latin typeface="Times New Roman" pitchFamily="18" charset="0"/>
                  <a:cs typeface="Times New Roman" pitchFamily="18" charset="0"/>
                </a:rPr>
                <a:t>(“ELM")</a:t>
              </a:r>
              <a:endParaRPr lang="en-US" sz="2000" dirty="0" smtClean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2209800" y="2209800"/>
              <a:ext cx="6324600" cy="44012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800" b="1" u="sng" dirty="0" smtClean="0">
                  <a:latin typeface="Times New Roman" pitchFamily="18" charset="0"/>
                  <a:cs typeface="Times New Roman" pitchFamily="18" charset="0"/>
                </a:rPr>
                <a:t>GOAL of activity:</a:t>
              </a:r>
            </a:p>
            <a:p>
              <a:endParaRPr lang="en-GB" sz="2800" b="1" dirty="0" smtClean="0">
                <a:latin typeface="Times New Roman" pitchFamily="18" charset="0"/>
                <a:cs typeface="Times New Roman" pitchFamily="18" charset="0"/>
              </a:endParaRPr>
            </a:p>
            <a:p>
              <a:r>
                <a:rPr lang="en-GB" sz="2800" b="1" dirty="0" smtClean="0">
                  <a:latin typeface="Times New Roman" pitchFamily="18" charset="0"/>
                  <a:cs typeface="Times New Roman" pitchFamily="18" charset="0"/>
                </a:rPr>
                <a:t>to </a:t>
              </a:r>
              <a:r>
                <a:rPr lang="en-GB" sz="2800" b="1" dirty="0" smtClean="0">
                  <a:latin typeface="Times New Roman" pitchFamily="18" charset="0"/>
                  <a:cs typeface="Times New Roman" pitchFamily="18" charset="0"/>
                </a:rPr>
                <a:t>organize the high education process with modern economics and management knowledge promotion </a:t>
              </a:r>
              <a:r>
                <a:rPr lang="en-GB" sz="2800" b="1" dirty="0" smtClean="0">
                  <a:latin typeface="Times New Roman" pitchFamily="18" charset="0"/>
                  <a:cs typeface="Times New Roman" pitchFamily="18" charset="0"/>
                </a:rPr>
                <a:t>in:</a:t>
              </a:r>
            </a:p>
            <a:p>
              <a:endParaRPr lang="en-GB" sz="2800" b="1" dirty="0" smtClean="0">
                <a:latin typeface="Times New Roman" pitchFamily="18" charset="0"/>
                <a:cs typeface="Times New Roman" pitchFamily="18" charset="0"/>
              </a:endParaRPr>
            </a:p>
            <a:p>
              <a:pPr marL="1079500">
                <a:buFont typeface="Wingdings" pitchFamily="2" charset="2"/>
                <a:buChar char="Ø"/>
              </a:pPr>
              <a:r>
                <a:rPr lang="en-GB" sz="2800" b="1" dirty="0" smtClean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GB" sz="2800" b="1" dirty="0" smtClean="0">
                  <a:latin typeface="Times New Roman" pitchFamily="18" charset="0"/>
                  <a:cs typeface="Times New Roman" pitchFamily="18" charset="0"/>
                </a:rPr>
                <a:t>real estate, </a:t>
              </a:r>
              <a:endParaRPr lang="en-GB" sz="2800" b="1" dirty="0" smtClean="0">
                <a:latin typeface="Times New Roman" pitchFamily="18" charset="0"/>
                <a:cs typeface="Times New Roman" pitchFamily="18" charset="0"/>
              </a:endParaRPr>
            </a:p>
            <a:p>
              <a:pPr marL="1079500">
                <a:buFont typeface="Wingdings" pitchFamily="2" charset="2"/>
                <a:buChar char="Ø"/>
              </a:pPr>
              <a:r>
                <a:rPr lang="en-GB" sz="2800" b="1" dirty="0" smtClean="0">
                  <a:latin typeface="Times New Roman" pitchFamily="18" charset="0"/>
                  <a:cs typeface="Times New Roman" pitchFamily="18" charset="0"/>
                </a:rPr>
                <a:t> urban economics,</a:t>
              </a:r>
            </a:p>
            <a:p>
              <a:pPr marL="1079500">
                <a:buFont typeface="Wingdings" pitchFamily="2" charset="2"/>
                <a:buChar char="Ø"/>
              </a:pPr>
              <a:r>
                <a:rPr lang="en-GB" sz="2800" b="1" dirty="0" smtClean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GB" sz="2800" b="1" dirty="0" smtClean="0">
                  <a:latin typeface="Times New Roman" pitchFamily="18" charset="0"/>
                  <a:cs typeface="Times New Roman" pitchFamily="18" charset="0"/>
                </a:rPr>
                <a:t>construction</a:t>
              </a:r>
              <a:r>
                <a:rPr lang="en-GB" sz="2800" b="1" dirty="0" smtClean="0">
                  <a:latin typeface="Times New Roman" pitchFamily="18" charset="0"/>
                  <a:cs typeface="Times New Roman" pitchFamily="18" charset="0"/>
                </a:rPr>
                <a:t>, </a:t>
              </a:r>
              <a:endParaRPr lang="en-GB" sz="2800" b="1" dirty="0" smtClean="0">
                <a:latin typeface="Times New Roman" pitchFamily="18" charset="0"/>
                <a:cs typeface="Times New Roman" pitchFamily="18" charset="0"/>
              </a:endParaRPr>
            </a:p>
            <a:p>
              <a:pPr marL="1079500">
                <a:buFont typeface="Wingdings" pitchFamily="2" charset="2"/>
                <a:buChar char="Ø"/>
              </a:pPr>
              <a:r>
                <a:rPr lang="en-GB" sz="2800" b="1" dirty="0" smtClean="0">
                  <a:latin typeface="Times New Roman" pitchFamily="18" charset="0"/>
                  <a:cs typeface="Times New Roman" pitchFamily="18" charset="0"/>
                </a:rPr>
                <a:t> natural </a:t>
              </a:r>
              <a:r>
                <a:rPr lang="en-GB" sz="2800" b="1" dirty="0" smtClean="0">
                  <a:latin typeface="Times New Roman" pitchFamily="18" charset="0"/>
                  <a:cs typeface="Times New Roman" pitchFamily="18" charset="0"/>
                </a:rPr>
                <a:t>resource using</a:t>
              </a:r>
              <a:r>
                <a:rPr lang="en-GB" sz="2800" b="1" dirty="0" smtClean="0">
                  <a:latin typeface="Times New Roman" pitchFamily="18" charset="0"/>
                  <a:cs typeface="Times New Roman" pitchFamily="18" charset="0"/>
                </a:rPr>
                <a:t>.</a:t>
              </a:r>
              <a:endParaRPr lang="en-US" sz="2800" b="1" dirty="0">
                <a:latin typeface="Times New Roman" pitchFamily="18" charset="0"/>
                <a:cs typeface="Times New Roman" pitchFamily="18" charset="0"/>
              </a:endParaRPr>
            </a:p>
          </p:txBody>
        </p:sp>
        <p:pic>
          <p:nvPicPr>
            <p:cNvPr id="10" name="Picture 9" descr="k1032575 - Copy.jp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 flipH="1">
              <a:off x="533400" y="2514600"/>
              <a:ext cx="1552575" cy="2876550"/>
            </a:xfrm>
            <a:prstGeom prst="rect">
              <a:avLst/>
            </a:prstGeom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logo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1109796" cy="838200"/>
          </a:xfrm>
          <a:prstGeom prst="rect">
            <a:avLst/>
          </a:prstGeom>
        </p:spPr>
      </p:pic>
      <p:sp>
        <p:nvSpPr>
          <p:cNvPr id="8" name="Title 1"/>
          <p:cNvSpPr txBox="1">
            <a:spLocks/>
          </p:cNvSpPr>
          <p:nvPr/>
        </p:nvSpPr>
        <p:spPr>
          <a:xfrm>
            <a:off x="1295400" y="152400"/>
            <a:ext cx="6403848" cy="533400"/>
          </a:xfrm>
          <a:prstGeom prst="rect">
            <a:avLst/>
          </a:prstGeom>
          <a:ln>
            <a:noFill/>
          </a:ln>
        </p:spPr>
        <p:txBody>
          <a:bodyPr vert="horz" lIns="0" tIns="0" rIns="18288" bIns="0" anchor="b">
            <a:normAutofit fontScale="92500" lnSpcReduction="10000"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YEREVAN STATE UNIVERSITY OF ARCHITECTURE AND CONSTRUCTION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8100" dist="25400" dir="5400000" algn="tl" rotWithShape="0">
                  <a:srgbClr val="000000">
                    <a:alpha val="43000"/>
                  </a:srgbClr>
                </a:outerShdw>
              </a:effectLst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grpSp>
        <p:nvGrpSpPr>
          <p:cNvPr id="13" name="Group 12"/>
          <p:cNvGrpSpPr/>
          <p:nvPr/>
        </p:nvGrpSpPr>
        <p:grpSpPr>
          <a:xfrm>
            <a:off x="381000" y="914400"/>
            <a:ext cx="8534400" cy="5181600"/>
            <a:chOff x="381000" y="914400"/>
            <a:chExt cx="8534400" cy="5181600"/>
          </a:xfrm>
        </p:grpSpPr>
        <p:sp>
          <p:nvSpPr>
            <p:cNvPr id="6" name="TextBox 5"/>
            <p:cNvSpPr txBox="1"/>
            <p:nvPr/>
          </p:nvSpPr>
          <p:spPr>
            <a:xfrm>
              <a:off x="381000" y="914400"/>
              <a:ext cx="8534400" cy="1077218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200" b="1" dirty="0" smtClean="0"/>
                <a:t>T</a:t>
              </a:r>
              <a:r>
                <a:rPr lang="en-US" sz="3200" b="1" dirty="0" smtClean="0">
                  <a:latin typeface="Times New Roman" pitchFamily="18" charset="0"/>
                  <a:cs typeface="Times New Roman" pitchFamily="18" charset="0"/>
                </a:rPr>
                <a:t>he Economy, </a:t>
              </a:r>
              <a:r>
                <a:rPr lang="en-US" sz="3200" b="1" dirty="0" smtClean="0">
                  <a:latin typeface="Times New Roman" pitchFamily="18" charset="0"/>
                  <a:cs typeface="Times New Roman" pitchFamily="18" charset="0"/>
                </a:rPr>
                <a:t>Law </a:t>
              </a:r>
              <a:r>
                <a:rPr lang="en-US" sz="3200" b="1" dirty="0" smtClean="0">
                  <a:latin typeface="Times New Roman" pitchFamily="18" charset="0"/>
                  <a:cs typeface="Times New Roman" pitchFamily="18" charset="0"/>
                </a:rPr>
                <a:t>and Management Chair </a:t>
              </a:r>
              <a:r>
                <a:rPr lang="en-US" sz="3200" b="1" dirty="0" smtClean="0">
                  <a:latin typeface="Times New Roman" pitchFamily="18" charset="0"/>
                  <a:cs typeface="Times New Roman" pitchFamily="18" charset="0"/>
                </a:rPr>
                <a:t>(“ELM")</a:t>
              </a:r>
              <a:endParaRPr lang="en-US" sz="2000" dirty="0" smtClean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685800" y="2971800"/>
              <a:ext cx="4495800" cy="31085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404813" indent="-404813">
                <a:buFont typeface="Wingdings" pitchFamily="2" charset="2"/>
                <a:buChar char="Ø"/>
              </a:pPr>
              <a:r>
                <a:rPr lang="en-GB" sz="2800" b="1" dirty="0" smtClean="0">
                  <a:latin typeface="Times New Roman" pitchFamily="18" charset="0"/>
                  <a:cs typeface="Times New Roman" pitchFamily="18" charset="0"/>
                </a:rPr>
                <a:t>includes </a:t>
              </a:r>
              <a:r>
                <a:rPr lang="en-GB" sz="2800" b="1" dirty="0" smtClean="0">
                  <a:latin typeface="Times New Roman" pitchFamily="18" charset="0"/>
                  <a:cs typeface="Times New Roman" pitchFamily="18" charset="0"/>
                </a:rPr>
                <a:t>more than </a:t>
              </a:r>
              <a:r>
                <a:rPr lang="en-GB" sz="2800" b="1" dirty="0" smtClean="0">
                  <a:latin typeface="Times New Roman" pitchFamily="18" charset="0"/>
                  <a:cs typeface="Times New Roman" pitchFamily="18" charset="0"/>
                </a:rPr>
                <a:t>40  lecturers,</a:t>
              </a:r>
            </a:p>
            <a:p>
              <a:endParaRPr lang="en-GB" sz="2800" b="1" dirty="0" smtClean="0">
                <a:latin typeface="Times New Roman" pitchFamily="18" charset="0"/>
                <a:cs typeface="Times New Roman" pitchFamily="18" charset="0"/>
              </a:endParaRPr>
            </a:p>
            <a:p>
              <a:pPr>
                <a:buFont typeface="Wingdings" pitchFamily="2" charset="2"/>
                <a:buChar char="Ø"/>
              </a:pPr>
              <a:r>
                <a:rPr lang="en-GB" sz="2800" b="1" dirty="0" smtClean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GB" sz="2800" b="1" dirty="0" smtClean="0">
                  <a:latin typeface="Times New Roman" pitchFamily="18" charset="0"/>
                  <a:cs typeface="Times New Roman" pitchFamily="18" charset="0"/>
                </a:rPr>
                <a:t> has </a:t>
              </a:r>
              <a:r>
                <a:rPr lang="en-GB" sz="2800" b="1" dirty="0" smtClean="0">
                  <a:latin typeface="Times New Roman" pitchFamily="18" charset="0"/>
                  <a:cs typeface="Times New Roman" pitchFamily="18" charset="0"/>
                </a:rPr>
                <a:t>a professional </a:t>
              </a:r>
              <a:r>
                <a:rPr lang="en-GB" sz="2800" b="1" dirty="0" smtClean="0">
                  <a:latin typeface="Times New Roman" pitchFamily="18" charset="0"/>
                  <a:cs typeface="Times New Roman" pitchFamily="18" charset="0"/>
                </a:rPr>
                <a:t>staff</a:t>
              </a:r>
            </a:p>
            <a:p>
              <a:endParaRPr lang="en-GB" sz="2800" b="1" dirty="0" smtClean="0">
                <a:latin typeface="Times New Roman" pitchFamily="18" charset="0"/>
                <a:cs typeface="Times New Roman" pitchFamily="18" charset="0"/>
              </a:endParaRPr>
            </a:p>
            <a:p>
              <a:pPr marL="465138" indent="-465138">
                <a:buFont typeface="Wingdings" pitchFamily="2" charset="2"/>
                <a:buChar char="Ø"/>
              </a:pPr>
              <a:r>
                <a:rPr lang="en-GB" sz="2800" b="1" dirty="0" smtClean="0">
                  <a:latin typeface="Times New Roman" pitchFamily="18" charset="0"/>
                  <a:cs typeface="Times New Roman" pitchFamily="18" charset="0"/>
                </a:rPr>
                <a:t>up </a:t>
              </a:r>
              <a:r>
                <a:rPr lang="en-GB" sz="2800" b="1" dirty="0" smtClean="0">
                  <a:latin typeface="Times New Roman" pitchFamily="18" charset="0"/>
                  <a:cs typeface="Times New Roman" pitchFamily="18" charset="0"/>
                </a:rPr>
                <a:t>to </a:t>
              </a:r>
              <a:r>
                <a:rPr lang="en-GB" sz="2800" b="1" dirty="0" smtClean="0">
                  <a:latin typeface="Times New Roman" pitchFamily="18" charset="0"/>
                  <a:cs typeface="Times New Roman" pitchFamily="18" charset="0"/>
                </a:rPr>
                <a:t>35% </a:t>
              </a:r>
              <a:r>
                <a:rPr lang="en-GB" sz="2800" b="1" dirty="0" smtClean="0">
                  <a:latin typeface="Times New Roman" pitchFamily="18" charset="0"/>
                  <a:cs typeface="Times New Roman" pitchFamily="18" charset="0"/>
                </a:rPr>
                <a:t>has scientific degrees and titles.</a:t>
              </a:r>
              <a:endParaRPr lang="en-US" sz="2800" b="1" dirty="0">
                <a:latin typeface="Times New Roman" pitchFamily="18" charset="0"/>
                <a:cs typeface="Times New Roman" pitchFamily="18" charset="0"/>
              </a:endParaRPr>
            </a:p>
          </p:txBody>
        </p:sp>
        <p:pic>
          <p:nvPicPr>
            <p:cNvPr id="11" name="Picture 10" descr="trainingpic.GIF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638800" y="2819400"/>
              <a:ext cx="3268133" cy="3276600"/>
            </a:xfrm>
            <a:prstGeom prst="rect">
              <a:avLst/>
            </a:prstGeom>
          </p:spPr>
        </p:pic>
        <p:sp>
          <p:nvSpPr>
            <p:cNvPr id="12" name="TextBox 11"/>
            <p:cNvSpPr txBox="1"/>
            <p:nvPr/>
          </p:nvSpPr>
          <p:spPr>
            <a:xfrm>
              <a:off x="838200" y="2286000"/>
              <a:ext cx="4191000" cy="461665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 smtClean="0">
                  <a:latin typeface="Times New Roman" pitchFamily="18" charset="0"/>
                  <a:cs typeface="Times New Roman" pitchFamily="18" charset="0"/>
                </a:rPr>
                <a:t>Academic Staff of “ELM”</a:t>
              </a:r>
              <a:endParaRPr lang="en-US" sz="2400" b="1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logo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1109796" cy="838200"/>
          </a:xfrm>
          <a:prstGeom prst="rect">
            <a:avLst/>
          </a:prstGeom>
        </p:spPr>
      </p:pic>
      <p:sp>
        <p:nvSpPr>
          <p:cNvPr id="8" name="Title 1"/>
          <p:cNvSpPr txBox="1">
            <a:spLocks/>
          </p:cNvSpPr>
          <p:nvPr/>
        </p:nvSpPr>
        <p:spPr>
          <a:xfrm>
            <a:off x="1295400" y="152400"/>
            <a:ext cx="6403848" cy="533400"/>
          </a:xfrm>
          <a:prstGeom prst="rect">
            <a:avLst/>
          </a:prstGeom>
          <a:ln>
            <a:noFill/>
          </a:ln>
        </p:spPr>
        <p:txBody>
          <a:bodyPr vert="horz" lIns="0" tIns="0" rIns="18288" bIns="0" anchor="b">
            <a:normAutofit fontScale="92500" lnSpcReduction="10000"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YEREVAN STATE UNIVERSITY OF ARCHITECTURE AND CONSTRUCTION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8100" dist="25400" dir="5400000" algn="tl" rotWithShape="0">
                  <a:srgbClr val="000000">
                    <a:alpha val="43000"/>
                  </a:srgbClr>
                </a:outerShdw>
              </a:effectLst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grpSp>
        <p:nvGrpSpPr>
          <p:cNvPr id="13" name="Group 12"/>
          <p:cNvGrpSpPr/>
          <p:nvPr/>
        </p:nvGrpSpPr>
        <p:grpSpPr>
          <a:xfrm>
            <a:off x="381000" y="914400"/>
            <a:ext cx="8534400" cy="5728871"/>
            <a:chOff x="381000" y="914400"/>
            <a:chExt cx="8534400" cy="5728871"/>
          </a:xfrm>
        </p:grpSpPr>
        <p:sp>
          <p:nvSpPr>
            <p:cNvPr id="6" name="TextBox 5"/>
            <p:cNvSpPr txBox="1"/>
            <p:nvPr/>
          </p:nvSpPr>
          <p:spPr>
            <a:xfrm>
              <a:off x="457200" y="2057400"/>
              <a:ext cx="7924800" cy="458587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 smtClean="0">
                  <a:latin typeface="Times New Roman" pitchFamily="18" charset="0"/>
                  <a:cs typeface="Times New Roman" pitchFamily="18" charset="0"/>
                </a:rPr>
                <a:t>produce </a:t>
              </a:r>
              <a:r>
                <a:rPr lang="en-US" sz="2400" b="1" dirty="0" smtClean="0">
                  <a:latin typeface="Times New Roman" pitchFamily="18" charset="0"/>
                  <a:cs typeface="Times New Roman" pitchFamily="18" charset="0"/>
                </a:rPr>
                <a:t>the bachelors and masters for the following specialties</a:t>
              </a:r>
              <a:r>
                <a:rPr lang="en-US" sz="2400" b="1" dirty="0" smtClean="0">
                  <a:latin typeface="Times New Roman" pitchFamily="18" charset="0"/>
                  <a:cs typeface="Times New Roman" pitchFamily="18" charset="0"/>
                </a:rPr>
                <a:t>:</a:t>
              </a:r>
            </a:p>
            <a:p>
              <a:endParaRPr lang="en-US" sz="2000" dirty="0" smtClean="0">
                <a:latin typeface="Times New Roman" pitchFamily="18" charset="0"/>
                <a:cs typeface="Times New Roman" pitchFamily="18" charset="0"/>
              </a:endParaRPr>
            </a:p>
            <a:p>
              <a:pPr marL="1828800" indent="-1828800"/>
              <a:r>
                <a:rPr lang="de-DE" sz="2800" b="1" dirty="0" smtClean="0">
                  <a:latin typeface="Times New Roman" pitchFamily="18" charset="0"/>
                  <a:cs typeface="Times New Roman" pitchFamily="18" charset="0"/>
                </a:rPr>
                <a:t>080600(1)</a:t>
              </a:r>
              <a:r>
                <a:rPr lang="de-DE" sz="2800" dirty="0" smtClean="0">
                  <a:latin typeface="Times New Roman" pitchFamily="18" charset="0"/>
                  <a:cs typeface="Times New Roman" pitchFamily="18" charset="0"/>
                </a:rPr>
                <a:t>  </a:t>
              </a:r>
              <a:r>
                <a:rPr lang="de-DE" sz="2800" dirty="0" smtClean="0">
                  <a:latin typeface="Times New Roman" pitchFamily="18" charset="0"/>
                  <a:cs typeface="Times New Roman" pitchFamily="18" charset="0"/>
                </a:rPr>
                <a:t>  </a:t>
              </a:r>
              <a:r>
                <a:rPr lang="de-DE" sz="2800" b="1" dirty="0" smtClean="0">
                  <a:latin typeface="Times New Roman" pitchFamily="18" charset="0"/>
                  <a:cs typeface="Times New Roman" pitchFamily="18" charset="0"/>
                </a:rPr>
                <a:t>Enterprise </a:t>
              </a:r>
              <a:r>
                <a:rPr lang="de-DE" sz="2800" b="1" dirty="0" smtClean="0">
                  <a:latin typeface="Times New Roman" pitchFamily="18" charset="0"/>
                  <a:cs typeface="Times New Roman" pitchFamily="18" charset="0"/>
                </a:rPr>
                <a:t>economics and management (in construction field) </a:t>
              </a:r>
              <a:endParaRPr lang="en-US" sz="2800" b="1" dirty="0" smtClean="0">
                <a:latin typeface="Times New Roman" pitchFamily="18" charset="0"/>
                <a:cs typeface="Times New Roman" pitchFamily="18" charset="0"/>
              </a:endParaRPr>
            </a:p>
            <a:p>
              <a:pPr marL="1768475" indent="-1768475"/>
              <a:r>
                <a:rPr lang="de-DE" sz="2800" b="1" dirty="0" smtClean="0">
                  <a:latin typeface="Times New Roman" pitchFamily="18" charset="0"/>
                  <a:cs typeface="Times New Roman" pitchFamily="18" charset="0"/>
                </a:rPr>
                <a:t>080600(2)</a:t>
              </a:r>
              <a:r>
                <a:rPr lang="de-DE" sz="2800" dirty="0" smtClean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de-DE" sz="2800" dirty="0" smtClean="0">
                  <a:latin typeface="Times New Roman" pitchFamily="18" charset="0"/>
                  <a:cs typeface="Times New Roman" pitchFamily="18" charset="0"/>
                </a:rPr>
                <a:t>   </a:t>
              </a:r>
              <a:r>
                <a:rPr lang="de-DE" sz="2800" b="1" dirty="0" smtClean="0">
                  <a:latin typeface="Times New Roman" pitchFamily="18" charset="0"/>
                  <a:cs typeface="Times New Roman" pitchFamily="18" charset="0"/>
                </a:rPr>
                <a:t>Enterprise economics and management (in urban, housing and communal services) </a:t>
              </a:r>
              <a:endParaRPr lang="en-US" sz="2800" b="1" dirty="0" smtClean="0">
                <a:latin typeface="Times New Roman" pitchFamily="18" charset="0"/>
                <a:cs typeface="Times New Roman" pitchFamily="18" charset="0"/>
              </a:endParaRPr>
            </a:p>
            <a:p>
              <a:r>
                <a:rPr lang="de-DE" sz="2800" b="1" dirty="0" smtClean="0">
                  <a:latin typeface="Times New Roman" pitchFamily="18" charset="0"/>
                  <a:cs typeface="Times New Roman" pitchFamily="18" charset="0"/>
                </a:rPr>
                <a:t>081000</a:t>
              </a:r>
              <a:r>
                <a:rPr lang="de-DE" sz="2800" dirty="0" smtClean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de-DE" sz="2800" dirty="0" smtClean="0">
                  <a:latin typeface="Times New Roman" pitchFamily="18" charset="0"/>
                  <a:cs typeface="Times New Roman" pitchFamily="18" charset="0"/>
                </a:rPr>
                <a:t>       </a:t>
              </a:r>
              <a:r>
                <a:rPr lang="de-DE" sz="2800" b="1" dirty="0" smtClean="0">
                  <a:latin typeface="Times New Roman" pitchFamily="18" charset="0"/>
                  <a:cs typeface="Times New Roman" pitchFamily="18" charset="0"/>
                </a:rPr>
                <a:t>Natural </a:t>
              </a:r>
              <a:r>
                <a:rPr lang="de-DE" sz="2800" b="1" dirty="0" smtClean="0">
                  <a:latin typeface="Times New Roman" pitchFamily="18" charset="0"/>
                  <a:cs typeface="Times New Roman" pitchFamily="18" charset="0"/>
                </a:rPr>
                <a:t>resources using </a:t>
              </a:r>
              <a:endParaRPr lang="en-US" sz="2800" b="1" dirty="0" smtClean="0">
                <a:latin typeface="Times New Roman" pitchFamily="18" charset="0"/>
                <a:cs typeface="Times New Roman" pitchFamily="18" charset="0"/>
              </a:endParaRPr>
            </a:p>
            <a:p>
              <a:r>
                <a:rPr lang="de-DE" sz="2800" b="1" dirty="0" smtClean="0">
                  <a:latin typeface="Times New Roman" pitchFamily="18" charset="0"/>
                  <a:cs typeface="Times New Roman" pitchFamily="18" charset="0"/>
                </a:rPr>
                <a:t>271200</a:t>
              </a:r>
              <a:r>
                <a:rPr lang="de-DE" sz="2800" dirty="0" smtClean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de-DE" sz="2800" dirty="0" smtClean="0">
                  <a:latin typeface="Times New Roman" pitchFamily="18" charset="0"/>
                  <a:cs typeface="Times New Roman" pitchFamily="18" charset="0"/>
                </a:rPr>
                <a:t>       </a:t>
              </a:r>
              <a:r>
                <a:rPr lang="de-DE" sz="2800" b="1" dirty="0" smtClean="0">
                  <a:latin typeface="Times New Roman" pitchFamily="18" charset="0"/>
                  <a:cs typeface="Times New Roman" pitchFamily="18" charset="0"/>
                </a:rPr>
                <a:t>Real </a:t>
              </a:r>
              <a:r>
                <a:rPr lang="de-DE" sz="2800" b="1" dirty="0" smtClean="0">
                  <a:latin typeface="Times New Roman" pitchFamily="18" charset="0"/>
                  <a:cs typeface="Times New Roman" pitchFamily="18" charset="0"/>
                </a:rPr>
                <a:t>Estate expertise and management</a:t>
              </a:r>
              <a:endParaRPr lang="en-US" sz="2800" b="1" dirty="0" smtClean="0">
                <a:latin typeface="Times New Roman" pitchFamily="18" charset="0"/>
                <a:cs typeface="Times New Roman" pitchFamily="18" charset="0"/>
              </a:endParaRPr>
            </a:p>
            <a:p>
              <a:r>
                <a:rPr lang="de-DE" sz="2800" b="1" dirty="0" smtClean="0">
                  <a:latin typeface="Times New Roman" pitchFamily="18" charset="0"/>
                  <a:cs typeface="Times New Roman" pitchFamily="18" charset="0"/>
                </a:rPr>
                <a:t>081500</a:t>
              </a:r>
              <a:r>
                <a:rPr lang="de-DE" sz="2800" dirty="0" smtClean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de-DE" sz="2800" dirty="0" smtClean="0">
                  <a:latin typeface="Times New Roman" pitchFamily="18" charset="0"/>
                  <a:cs typeface="Times New Roman" pitchFamily="18" charset="0"/>
                </a:rPr>
                <a:t>       </a:t>
              </a:r>
              <a:r>
                <a:rPr lang="de-DE" sz="2800" b="1" dirty="0" smtClean="0">
                  <a:latin typeface="Times New Roman" pitchFamily="18" charset="0"/>
                  <a:cs typeface="Times New Roman" pitchFamily="18" charset="0"/>
                </a:rPr>
                <a:t>Accounting </a:t>
              </a:r>
              <a:r>
                <a:rPr lang="de-DE" sz="2800" b="1" dirty="0" smtClean="0">
                  <a:latin typeface="Times New Roman" pitchFamily="18" charset="0"/>
                  <a:cs typeface="Times New Roman" pitchFamily="18" charset="0"/>
                </a:rPr>
                <a:t>(in construction field) </a:t>
              </a:r>
              <a:r>
                <a:rPr lang="en-US" sz="2800" b="1" dirty="0" smtClean="0">
                  <a:latin typeface="Times New Roman" pitchFamily="18" charset="0"/>
                  <a:cs typeface="Times New Roman" pitchFamily="18" charset="0"/>
                </a:rPr>
                <a:t>    </a:t>
              </a:r>
              <a:endParaRPr lang="en-US" sz="2800" b="1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381000" y="914400"/>
              <a:ext cx="8534400" cy="1077218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200" b="1" dirty="0" smtClean="0"/>
                <a:t>T</a:t>
              </a:r>
              <a:r>
                <a:rPr lang="en-US" sz="3200" b="1" dirty="0" smtClean="0">
                  <a:latin typeface="Times New Roman" pitchFamily="18" charset="0"/>
                  <a:cs typeface="Times New Roman" pitchFamily="18" charset="0"/>
                </a:rPr>
                <a:t>he Economy, </a:t>
              </a:r>
              <a:r>
                <a:rPr lang="en-US" sz="3200" b="1" dirty="0" smtClean="0">
                  <a:latin typeface="Times New Roman" pitchFamily="18" charset="0"/>
                  <a:cs typeface="Times New Roman" pitchFamily="18" charset="0"/>
                </a:rPr>
                <a:t>Law </a:t>
              </a:r>
              <a:r>
                <a:rPr lang="en-US" sz="3200" b="1" dirty="0" smtClean="0">
                  <a:latin typeface="Times New Roman" pitchFamily="18" charset="0"/>
                  <a:cs typeface="Times New Roman" pitchFamily="18" charset="0"/>
                </a:rPr>
                <a:t>and Management Chair </a:t>
              </a:r>
              <a:r>
                <a:rPr lang="en-US" sz="3200" b="1" dirty="0" smtClean="0">
                  <a:latin typeface="Times New Roman" pitchFamily="18" charset="0"/>
                  <a:cs typeface="Times New Roman" pitchFamily="18" charset="0"/>
                </a:rPr>
                <a:t>(“ELM")</a:t>
              </a:r>
              <a:endParaRPr lang="en-US" sz="2000" dirty="0" smtClean="0">
                <a:latin typeface="Times New Roman" pitchFamily="18" charset="0"/>
                <a:cs typeface="Times New Roman" pitchFamily="18" charset="0"/>
              </a:endParaRPr>
            </a:p>
          </p:txBody>
        </p:sp>
        <p:pic>
          <p:nvPicPr>
            <p:cNvPr id="12" name="Picture 11" descr="education_clip_art_3.jp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 rot="1887530">
              <a:off x="7601671" y="2417551"/>
              <a:ext cx="1111250" cy="1118784"/>
            </a:xfrm>
            <a:prstGeom prst="rect">
              <a:avLst/>
            </a:prstGeom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logo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1109796" cy="838200"/>
          </a:xfrm>
          <a:prstGeom prst="rect">
            <a:avLst/>
          </a:prstGeom>
        </p:spPr>
      </p:pic>
      <p:sp>
        <p:nvSpPr>
          <p:cNvPr id="8" name="Title 1"/>
          <p:cNvSpPr txBox="1">
            <a:spLocks/>
          </p:cNvSpPr>
          <p:nvPr/>
        </p:nvSpPr>
        <p:spPr>
          <a:xfrm>
            <a:off x="1295400" y="152400"/>
            <a:ext cx="6403848" cy="533400"/>
          </a:xfrm>
          <a:prstGeom prst="rect">
            <a:avLst/>
          </a:prstGeom>
          <a:ln>
            <a:noFill/>
          </a:ln>
        </p:spPr>
        <p:txBody>
          <a:bodyPr vert="horz" lIns="0" tIns="0" rIns="18288" bIns="0" anchor="b">
            <a:normAutofit fontScale="92500" lnSpcReduction="10000"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YEREVAN STATE UNIVERSITY OF ARCHITECTURE AND CONSTRUCTION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8100" dist="25400" dir="5400000" algn="tl" rotWithShape="0">
                  <a:srgbClr val="000000">
                    <a:alpha val="43000"/>
                  </a:srgbClr>
                </a:outerShdw>
              </a:effectLst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grpSp>
        <p:nvGrpSpPr>
          <p:cNvPr id="13" name="Group 12"/>
          <p:cNvGrpSpPr/>
          <p:nvPr/>
        </p:nvGrpSpPr>
        <p:grpSpPr>
          <a:xfrm>
            <a:off x="381000" y="914400"/>
            <a:ext cx="8534400" cy="5676007"/>
            <a:chOff x="381000" y="914400"/>
            <a:chExt cx="8534400" cy="5676007"/>
          </a:xfrm>
        </p:grpSpPr>
        <p:pic>
          <p:nvPicPr>
            <p:cNvPr id="10" name="Picture 9" descr="education_clip_art1.jp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477000" y="3124200"/>
              <a:ext cx="2393950" cy="3048000"/>
            </a:xfrm>
            <a:prstGeom prst="rect">
              <a:avLst/>
            </a:prstGeom>
          </p:spPr>
        </p:pic>
        <p:sp>
          <p:nvSpPr>
            <p:cNvPr id="6" name="TextBox 5"/>
            <p:cNvSpPr txBox="1"/>
            <p:nvPr/>
          </p:nvSpPr>
          <p:spPr>
            <a:xfrm>
              <a:off x="381000" y="914400"/>
              <a:ext cx="8534400" cy="1077218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200" b="1" dirty="0" smtClean="0"/>
                <a:t>T</a:t>
              </a:r>
              <a:r>
                <a:rPr lang="en-US" sz="3200" b="1" dirty="0" smtClean="0">
                  <a:latin typeface="Times New Roman" pitchFamily="18" charset="0"/>
                  <a:cs typeface="Times New Roman" pitchFamily="18" charset="0"/>
                </a:rPr>
                <a:t>he Economy, </a:t>
              </a:r>
              <a:r>
                <a:rPr lang="en-US" sz="3200" b="1" dirty="0" smtClean="0">
                  <a:latin typeface="Times New Roman" pitchFamily="18" charset="0"/>
                  <a:cs typeface="Times New Roman" pitchFamily="18" charset="0"/>
                </a:rPr>
                <a:t>Law </a:t>
              </a:r>
              <a:r>
                <a:rPr lang="en-US" sz="3200" b="1" dirty="0" smtClean="0">
                  <a:latin typeface="Times New Roman" pitchFamily="18" charset="0"/>
                  <a:cs typeface="Times New Roman" pitchFamily="18" charset="0"/>
                </a:rPr>
                <a:t>and Management Chair </a:t>
              </a:r>
              <a:r>
                <a:rPr lang="en-US" sz="3200" b="1" dirty="0" smtClean="0">
                  <a:latin typeface="Times New Roman" pitchFamily="18" charset="0"/>
                  <a:cs typeface="Times New Roman" pitchFamily="18" charset="0"/>
                </a:rPr>
                <a:t>(“ELM")</a:t>
              </a:r>
              <a:endParaRPr lang="en-US" sz="2000" dirty="0" smtClean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685800" y="2743200"/>
              <a:ext cx="5715000" cy="38472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404813" indent="-404813">
                <a:buFont typeface="Wingdings" pitchFamily="2" charset="2"/>
                <a:buChar char="Ø"/>
              </a:pPr>
              <a:r>
                <a:rPr lang="en-GB" sz="2400" b="1" dirty="0" smtClean="0">
                  <a:latin typeface="Times New Roman" pitchFamily="18" charset="0"/>
                  <a:cs typeface="Times New Roman" pitchFamily="18" charset="0"/>
                </a:rPr>
                <a:t>engaged in the process of Bologna reforms</a:t>
              </a:r>
              <a:r>
                <a:rPr lang="en-GB" sz="2400" b="1" dirty="0" smtClean="0">
                  <a:latin typeface="Times New Roman" pitchFamily="18" charset="0"/>
                  <a:cs typeface="Times New Roman" pitchFamily="18" charset="0"/>
                </a:rPr>
                <a:t>,</a:t>
              </a:r>
              <a:r>
                <a:rPr lang="en-GB" sz="2400" b="1" dirty="0" smtClean="0">
                  <a:latin typeface="Times New Roman" pitchFamily="18" charset="0"/>
                  <a:cs typeface="Times New Roman" pitchFamily="18" charset="0"/>
                </a:rPr>
                <a:t> jointly with the </a:t>
              </a:r>
              <a:r>
                <a:rPr lang="en-GB" sz="2400" b="1" dirty="0" smtClean="0">
                  <a:latin typeface="Times New Roman" pitchFamily="18" charset="0"/>
                  <a:cs typeface="Times New Roman" pitchFamily="18" charset="0"/>
                </a:rPr>
                <a:t>YSUAC, </a:t>
              </a:r>
              <a:r>
                <a:rPr lang="en-GB" sz="2400" b="1" dirty="0" smtClean="0">
                  <a:latin typeface="Times New Roman" pitchFamily="18" charset="0"/>
                  <a:cs typeface="Times New Roman" pitchFamily="18" charset="0"/>
                </a:rPr>
                <a:t>since </a:t>
              </a:r>
              <a:r>
                <a:rPr lang="en-GB" sz="2400" b="1" dirty="0" smtClean="0">
                  <a:latin typeface="Times New Roman" pitchFamily="18" charset="0"/>
                  <a:cs typeface="Times New Roman" pitchFamily="18" charset="0"/>
                </a:rPr>
                <a:t>2006,</a:t>
              </a:r>
            </a:p>
            <a:p>
              <a:pPr marL="404813" indent="-404813"/>
              <a:endParaRPr lang="en-GB" sz="2400" b="1" dirty="0" smtClean="0">
                <a:latin typeface="Times New Roman" pitchFamily="18" charset="0"/>
                <a:cs typeface="Times New Roman" pitchFamily="18" charset="0"/>
              </a:endParaRPr>
            </a:p>
            <a:p>
              <a:pPr marL="404813" indent="-404813">
                <a:buFont typeface="Wingdings" pitchFamily="2" charset="2"/>
                <a:buChar char="Ø"/>
              </a:pPr>
              <a:r>
                <a:rPr lang="en-GB" sz="2400" b="1" dirty="0" smtClean="0">
                  <a:latin typeface="Times New Roman" pitchFamily="18" charset="0"/>
                  <a:cs typeface="Times New Roman" pitchFamily="18" charset="0"/>
                </a:rPr>
                <a:t>adopted </a:t>
              </a:r>
              <a:r>
                <a:rPr lang="en-GB" sz="2400" b="1" dirty="0" smtClean="0">
                  <a:latin typeface="Times New Roman" pitchFamily="18" charset="0"/>
                  <a:cs typeface="Times New Roman" pitchFamily="18" charset="0"/>
                </a:rPr>
                <a:t>two level (Bachelor and Master) of education </a:t>
              </a:r>
              <a:r>
                <a:rPr lang="en-GB" sz="2400" b="1" dirty="0" smtClean="0">
                  <a:latin typeface="Times New Roman" pitchFamily="18" charset="0"/>
                  <a:cs typeface="Times New Roman" pitchFamily="18" charset="0"/>
                </a:rPr>
                <a:t>system,</a:t>
              </a:r>
            </a:p>
            <a:p>
              <a:endParaRPr lang="en-GB" sz="2800" b="1" dirty="0" smtClean="0">
                <a:latin typeface="Times New Roman" pitchFamily="18" charset="0"/>
                <a:cs typeface="Times New Roman" pitchFamily="18" charset="0"/>
              </a:endParaRPr>
            </a:p>
            <a:p>
              <a:pPr marL="465138" indent="-465138">
                <a:buFont typeface="Wingdings" pitchFamily="2" charset="2"/>
                <a:buChar char="Ø"/>
              </a:pPr>
              <a:r>
                <a:rPr lang="en-GB" sz="2400" b="1" dirty="0" smtClean="0">
                  <a:latin typeface="Times New Roman" pitchFamily="18" charset="0"/>
                  <a:cs typeface="Times New Roman" pitchFamily="18" charset="0"/>
                </a:rPr>
                <a:t>adopted assessment </a:t>
              </a:r>
              <a:r>
                <a:rPr lang="en-GB" sz="2400" b="1" dirty="0" smtClean="0">
                  <a:latin typeface="Times New Roman" pitchFamily="18" charset="0"/>
                  <a:cs typeface="Times New Roman" pitchFamily="18" charset="0"/>
                </a:rPr>
                <a:t>credit system with purpose to be integrated into European higher education area.  </a:t>
              </a:r>
              <a:endParaRPr lang="en-US" sz="2400" b="1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1066800" y="2133600"/>
              <a:ext cx="6858000" cy="523220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800" b="1" dirty="0" smtClean="0">
                  <a:latin typeface="Times New Roman" pitchFamily="18" charset="0"/>
                  <a:cs typeface="Times New Roman" pitchFamily="18" charset="0"/>
                </a:rPr>
                <a:t>Bologna reforms in higher education </a:t>
              </a:r>
              <a:endParaRPr lang="en-US" sz="2800" b="1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logo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109796" cy="838200"/>
          </a:xfrm>
          <a:prstGeom prst="rect">
            <a:avLst/>
          </a:prstGeom>
        </p:spPr>
      </p:pic>
      <p:sp>
        <p:nvSpPr>
          <p:cNvPr id="6" name="Title 1"/>
          <p:cNvSpPr txBox="1">
            <a:spLocks/>
          </p:cNvSpPr>
          <p:nvPr/>
        </p:nvSpPr>
        <p:spPr>
          <a:xfrm>
            <a:off x="1295400" y="152400"/>
            <a:ext cx="6403848" cy="533400"/>
          </a:xfrm>
          <a:prstGeom prst="rect">
            <a:avLst/>
          </a:prstGeom>
          <a:ln>
            <a:noFill/>
          </a:ln>
        </p:spPr>
        <p:txBody>
          <a:bodyPr vert="horz" lIns="0" tIns="0" rIns="18288" bIns="0" anchor="b">
            <a:normAutofit fontScale="92500" lnSpcReduction="10000"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YEREVAN STATE UNIVERSITY OF ARCHITECTURE AND CONSTRUCTION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8100" dist="25400" dir="5400000" algn="tl" rotWithShape="0">
                  <a:srgbClr val="000000">
                    <a:alpha val="43000"/>
                  </a:srgbClr>
                </a:outerShdw>
              </a:effectLst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grpSp>
        <p:nvGrpSpPr>
          <p:cNvPr id="16" name="Group 15"/>
          <p:cNvGrpSpPr/>
          <p:nvPr/>
        </p:nvGrpSpPr>
        <p:grpSpPr>
          <a:xfrm>
            <a:off x="457200" y="713619"/>
            <a:ext cx="8189586" cy="5529304"/>
            <a:chOff x="457200" y="713619"/>
            <a:chExt cx="8189586" cy="5529304"/>
          </a:xfrm>
        </p:grpSpPr>
        <p:sp>
          <p:nvSpPr>
            <p:cNvPr id="4" name="TextBox 3"/>
            <p:cNvSpPr txBox="1"/>
            <p:nvPr/>
          </p:nvSpPr>
          <p:spPr>
            <a:xfrm>
              <a:off x="457200" y="3657600"/>
              <a:ext cx="4953000" cy="2585323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de-DE" sz="3600" b="1" dirty="0" smtClean="0">
                  <a:latin typeface="Times New Roman" pitchFamily="18" charset="0"/>
                  <a:cs typeface="Times New Roman" pitchFamily="18" charset="0"/>
                </a:rPr>
                <a:t>STUDY DURATION</a:t>
              </a:r>
              <a:endParaRPr lang="en-US" sz="3600" dirty="0" smtClean="0">
                <a:latin typeface="Times New Roman" pitchFamily="18" charset="0"/>
                <a:cs typeface="Times New Roman" pitchFamily="18" charset="0"/>
              </a:endParaRPr>
            </a:p>
            <a:p>
              <a:pPr algn="ctr"/>
              <a:r>
                <a:rPr lang="de-DE" sz="3600" b="1" dirty="0" smtClean="0">
                  <a:latin typeface="Times New Roman" pitchFamily="18" charset="0"/>
                  <a:cs typeface="Times New Roman" pitchFamily="18" charset="0"/>
                </a:rPr>
                <a:t> </a:t>
              </a:r>
              <a:endParaRPr lang="en-US" sz="3600" dirty="0" smtClean="0">
                <a:latin typeface="Times New Roman" pitchFamily="18" charset="0"/>
                <a:cs typeface="Times New Roman" pitchFamily="18" charset="0"/>
              </a:endParaRPr>
            </a:p>
            <a:p>
              <a:pPr algn="ctr"/>
              <a:r>
                <a:rPr lang="de-DE" sz="3600" b="1" i="1" dirty="0" smtClean="0">
                  <a:latin typeface="Times New Roman" pitchFamily="18" charset="0"/>
                  <a:cs typeface="Times New Roman" pitchFamily="18" charset="0"/>
                </a:rPr>
                <a:t>Bachelors</a:t>
              </a:r>
              <a:r>
                <a:rPr lang="de-DE" sz="3600" b="1" i="1" dirty="0" smtClean="0">
                  <a:latin typeface="Times New Roman" pitchFamily="18" charset="0"/>
                  <a:cs typeface="Times New Roman" pitchFamily="18" charset="0"/>
                </a:rPr>
                <a:t>: 4 </a:t>
              </a:r>
              <a:r>
                <a:rPr lang="de-DE" sz="3600" b="1" i="1" dirty="0" smtClean="0">
                  <a:latin typeface="Times New Roman" pitchFamily="18" charset="0"/>
                  <a:cs typeface="Times New Roman" pitchFamily="18" charset="0"/>
                </a:rPr>
                <a:t>Years</a:t>
              </a:r>
              <a:endParaRPr lang="en-US" sz="3600" dirty="0" smtClean="0">
                <a:latin typeface="Times New Roman" pitchFamily="18" charset="0"/>
                <a:cs typeface="Times New Roman" pitchFamily="18" charset="0"/>
              </a:endParaRPr>
            </a:p>
            <a:p>
              <a:r>
                <a:rPr lang="en-US" sz="3600" b="1" i="1" dirty="0" smtClean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3600" b="1" i="1" dirty="0" smtClean="0">
                  <a:latin typeface="Times New Roman" pitchFamily="18" charset="0"/>
                  <a:cs typeface="Times New Roman" pitchFamily="18" charset="0"/>
                </a:rPr>
                <a:t>     </a:t>
              </a:r>
              <a:r>
                <a:rPr lang="de-DE" sz="3600" b="1" i="1" dirty="0" smtClean="0">
                  <a:latin typeface="Times New Roman" pitchFamily="18" charset="0"/>
                  <a:cs typeface="Times New Roman" pitchFamily="18" charset="0"/>
                </a:rPr>
                <a:t>Masters</a:t>
              </a:r>
              <a:r>
                <a:rPr lang="de-DE" sz="3600" b="1" i="1" dirty="0" smtClean="0">
                  <a:latin typeface="Times New Roman" pitchFamily="18" charset="0"/>
                  <a:cs typeface="Times New Roman" pitchFamily="18" charset="0"/>
                </a:rPr>
                <a:t>: 2 Years</a:t>
              </a:r>
              <a:endParaRPr lang="en-US" sz="3600" dirty="0" smtClean="0">
                <a:latin typeface="Times New Roman" pitchFamily="18" charset="0"/>
                <a:cs typeface="Times New Roman" pitchFamily="18" charset="0"/>
              </a:endParaRPr>
            </a:p>
            <a:p>
              <a:pPr algn="ctr"/>
              <a:endParaRPr lang="en-US" dirty="0"/>
            </a:p>
          </p:txBody>
        </p:sp>
        <p:sp>
          <p:nvSpPr>
            <p:cNvPr id="10" name="Oval 9"/>
            <p:cNvSpPr/>
            <p:nvPr/>
          </p:nvSpPr>
          <p:spPr>
            <a:xfrm rot="3429632">
              <a:off x="6174293" y="3851774"/>
              <a:ext cx="2278039" cy="2334312"/>
            </a:xfrm>
            <a:prstGeom prst="ellipse">
              <a:avLst/>
            </a:prstGeom>
            <a:blipFill rotWithShape="0">
              <a:blip r:embed="rId3" cstate="print"/>
              <a:stretch>
                <a:fillRect/>
              </a:stretch>
            </a:blipFill>
            <a:ln w="76200">
              <a:solidFill>
                <a:srgbClr val="0070C0"/>
              </a:solidFill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1" name="Oval 10"/>
            <p:cNvSpPr/>
            <p:nvPr/>
          </p:nvSpPr>
          <p:spPr>
            <a:xfrm>
              <a:off x="2971800" y="838200"/>
              <a:ext cx="2438400" cy="2362200"/>
            </a:xfrm>
            <a:prstGeom prst="ellipse">
              <a:avLst/>
            </a:prstGeom>
            <a:blipFill rotWithShape="0">
              <a:blip r:embed="rId4" cstate="print"/>
              <a:stretch>
                <a:fillRect/>
              </a:stretch>
            </a:blipFill>
            <a:ln w="76200" cmpd="tri">
              <a:solidFill>
                <a:srgbClr val="0070C0"/>
              </a:solidFill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2" name="Oval 11"/>
            <p:cNvSpPr/>
            <p:nvPr/>
          </p:nvSpPr>
          <p:spPr>
            <a:xfrm rot="2376274">
              <a:off x="6253109" y="713619"/>
              <a:ext cx="2393677" cy="2421804"/>
            </a:xfrm>
            <a:prstGeom prst="ellipse">
              <a:avLst/>
            </a:prstGeom>
            <a:blipFill rotWithShape="0">
              <a:blip r:embed="rId5" cstate="print"/>
              <a:stretch>
                <a:fillRect/>
              </a:stretch>
            </a:blipFill>
            <a:ln w="76200">
              <a:solidFill>
                <a:srgbClr val="0070C0"/>
              </a:solidFill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3" name="Curved Down Arrow 12"/>
            <p:cNvSpPr/>
            <p:nvPr/>
          </p:nvSpPr>
          <p:spPr>
            <a:xfrm rot="574321">
              <a:off x="5022165" y="2768838"/>
              <a:ext cx="2226582" cy="1018301"/>
            </a:xfrm>
            <a:prstGeom prst="curvedDownArrow">
              <a:avLst>
                <a:gd name="adj1" fmla="val 25000"/>
                <a:gd name="adj2" fmla="val 113888"/>
                <a:gd name="adj3" fmla="val 25000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5" name="Curved Down Arrow 14"/>
            <p:cNvSpPr/>
            <p:nvPr/>
          </p:nvSpPr>
          <p:spPr>
            <a:xfrm rot="15306551">
              <a:off x="1265895" y="1871883"/>
              <a:ext cx="2226582" cy="1018301"/>
            </a:xfrm>
            <a:prstGeom prst="curvedDownArrow">
              <a:avLst>
                <a:gd name="adj1" fmla="val 25000"/>
                <a:gd name="adj2" fmla="val 113888"/>
                <a:gd name="adj3" fmla="val 25000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logo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1109796" cy="838200"/>
          </a:xfrm>
          <a:prstGeom prst="rect">
            <a:avLst/>
          </a:prstGeom>
        </p:spPr>
      </p:pic>
      <p:sp>
        <p:nvSpPr>
          <p:cNvPr id="8" name="Title 1"/>
          <p:cNvSpPr txBox="1">
            <a:spLocks/>
          </p:cNvSpPr>
          <p:nvPr/>
        </p:nvSpPr>
        <p:spPr>
          <a:xfrm>
            <a:off x="1295400" y="152400"/>
            <a:ext cx="6403848" cy="533400"/>
          </a:xfrm>
          <a:prstGeom prst="rect">
            <a:avLst/>
          </a:prstGeom>
          <a:ln>
            <a:noFill/>
          </a:ln>
        </p:spPr>
        <p:txBody>
          <a:bodyPr vert="horz" lIns="0" tIns="0" rIns="18288" bIns="0" anchor="b">
            <a:normAutofit fontScale="92500" lnSpcReduction="10000"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YEREVAN STATE UNIVERSITY OF ARCHITECTURE AND CONSTRUCTION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8100" dist="25400" dir="5400000" algn="tl" rotWithShape="0">
                  <a:srgbClr val="000000">
                    <a:alpha val="43000"/>
                  </a:srgbClr>
                </a:outerShdw>
              </a:effectLst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81000" y="914400"/>
            <a:ext cx="8534400" cy="52322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/>
              <a:t>T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he Economy, 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Law 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and Management Chair 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(“ELM")</a:t>
            </a:r>
            <a:endParaRPr lang="en-US" sz="28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219200" y="1600200"/>
            <a:ext cx="6858000" cy="52322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 smtClean="0">
                <a:latin typeface="Times New Roman" pitchFamily="18" charset="0"/>
                <a:cs typeface="Times New Roman" pitchFamily="18" charset="0"/>
              </a:rPr>
              <a:t>International Programs</a:t>
            </a:r>
            <a:endParaRPr lang="en-US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04800" y="2590800"/>
            <a:ext cx="861060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  Geographic information technology 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for sustainable</a:t>
            </a:r>
          </a:p>
          <a:p>
            <a:pPr marL="404813"/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development in 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Eastern neighboring countries/ Royal 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Institute of Technology (KTH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), Sweden/ 511322-TEMPUS-1-2010-SE-JPCR</a:t>
            </a:r>
          </a:p>
          <a:p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smtClean="0"/>
              <a:t>	</a:t>
            </a:r>
          </a:p>
          <a:p>
            <a:pPr marL="404813" indent="-404813">
              <a:buFont typeface="Wingdings" pitchFamily="2" charset="2"/>
              <a:buChar char="Ø"/>
            </a:pP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Higher 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Education System Development for Social Partnership Improvement and Humanity Sciences 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Competitiveness/ Information Systems Management 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Institute (ISMA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), Latvia/ 159338-TEMPUS-1-2009-1-LV-TEMPUS-SMHES (January 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2010 – January 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2013)</a:t>
            </a:r>
            <a:endParaRPr lang="en-US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logo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57200" y="228600"/>
            <a:ext cx="1828800" cy="1381246"/>
          </a:xfrm>
          <a:prstGeom prst="rect">
            <a:avLst/>
          </a:prstGeom>
        </p:spPr>
      </p:pic>
      <p:sp>
        <p:nvSpPr>
          <p:cNvPr id="8" name="Title 1"/>
          <p:cNvSpPr txBox="1">
            <a:spLocks/>
          </p:cNvSpPr>
          <p:nvPr/>
        </p:nvSpPr>
        <p:spPr>
          <a:xfrm>
            <a:off x="2514600" y="304800"/>
            <a:ext cx="6403848" cy="1143000"/>
          </a:xfrm>
          <a:prstGeom prst="rect">
            <a:avLst/>
          </a:prstGeom>
          <a:ln>
            <a:noFill/>
          </a:ln>
        </p:spPr>
        <p:txBody>
          <a:bodyPr vert="horz" lIns="0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YEREVAN STATE UNIVERSITY OF ARCHITECTURE AND CONSTRUCTION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8100" dist="25400" dir="5400000" algn="tl" rotWithShape="0">
                  <a:srgbClr val="000000">
                    <a:alpha val="43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7" name="Picture 16" descr="P4040020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18" name="Picture 17" descr="P4040033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19" name="Picture 18" descr="P4040023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20" name="Picture 19" descr="P4040017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21" name="Picture 20" descr="P4040015.JP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0" y="328097"/>
            <a:ext cx="9144000" cy="6201805"/>
          </a:xfrm>
          <a:prstGeom prst="rect">
            <a:avLst/>
          </a:prstGeom>
        </p:spPr>
      </p:pic>
      <p:pic>
        <p:nvPicPr>
          <p:cNvPr id="10" name="Picture 9" descr="050420111012.jp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11" name="Picture 10" descr="P4040038.JP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ransition spd="med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8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3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8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logo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1676400" cy="1295400"/>
          </a:xfrm>
          <a:prstGeom prst="rect">
            <a:avLst/>
          </a:prstGeom>
        </p:spPr>
      </p:pic>
      <p:sp>
        <p:nvSpPr>
          <p:cNvPr id="8" name="Title 1"/>
          <p:cNvSpPr txBox="1">
            <a:spLocks/>
          </p:cNvSpPr>
          <p:nvPr/>
        </p:nvSpPr>
        <p:spPr>
          <a:xfrm>
            <a:off x="1828800" y="304800"/>
            <a:ext cx="6403848" cy="685800"/>
          </a:xfrm>
          <a:prstGeom prst="rect">
            <a:avLst/>
          </a:prstGeom>
          <a:ln>
            <a:noFill/>
          </a:ln>
        </p:spPr>
        <p:txBody>
          <a:bodyPr vert="horz" lIns="0" tIns="0" rIns="18288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YEREVAN STATE UNIVERSITY OF ARCHITECTURE AND CONSTRUCTION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8100" dist="25400" dir="5400000" algn="tl" rotWithShape="0">
                  <a:srgbClr val="000000">
                    <a:alpha val="43000"/>
                  </a:srgbClr>
                </a:outerShdw>
              </a:effectLst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pic>
        <p:nvPicPr>
          <p:cNvPr id="5" name="Picture 4" descr="ararat_city 1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0" y="4572000"/>
            <a:ext cx="9144000" cy="22860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914400" y="3352800"/>
            <a:ext cx="7239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 smtClean="0">
                <a:latin typeface="Times New Roman" pitchFamily="18" charset="0"/>
                <a:cs typeface="Times New Roman" pitchFamily="18" charset="0"/>
              </a:rPr>
              <a:t>THANK  YOU</a:t>
            </a:r>
            <a:endParaRPr lang="en-US" sz="4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914400" y="1981200"/>
            <a:ext cx="7239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 smtClean="0">
                <a:latin typeface="Times New Roman" pitchFamily="18" charset="0"/>
                <a:cs typeface="Times New Roman" pitchFamily="18" charset="0"/>
                <a:hlinkClick r:id="rId5"/>
              </a:rPr>
              <a:t>www.ecoma.am</a:t>
            </a:r>
            <a:r>
              <a:rPr lang="en-US" sz="4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en-US" sz="44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1372</TotalTime>
  <Words>613</Words>
  <Application>Microsoft Office PowerPoint</Application>
  <PresentationFormat>On-screen Show (4:3)</PresentationFormat>
  <Paragraphs>146</Paragraphs>
  <Slides>17</Slides>
  <Notes>10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Office Theme</vt:lpstr>
      <vt:lpstr>YEREVAN STATE UNIVERSITY OF ARCHITECTURE AND CONSTRUCTION</vt:lpstr>
      <vt:lpstr>YEREVAN STATE UNIVERSITY OF ARCHITECTURE AND CONSTRUCTION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</vt:vector>
  </TitlesOfParts>
  <Company>Toshiba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YEREVAN STATE UNIVERSITY OF ARCHITECTURE AND CONSTRUCTION</dc:title>
  <dc:creator>TOSHIBA</dc:creator>
  <cp:lastModifiedBy>TOSHIBA</cp:lastModifiedBy>
  <cp:revision>128</cp:revision>
  <dcterms:created xsi:type="dcterms:W3CDTF">2011-03-31T07:13:05Z</dcterms:created>
  <dcterms:modified xsi:type="dcterms:W3CDTF">2012-06-09T18:38:15Z</dcterms:modified>
</cp:coreProperties>
</file>